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6" r:id="rId9"/>
    <p:sldId id="263" r:id="rId10"/>
    <p:sldId id="264" r:id="rId11"/>
    <p:sldId id="265" r:id="rId12"/>
    <p:sldId id="269" r:id="rId13"/>
    <p:sldId id="266" r:id="rId14"/>
    <p:sldId id="267" r:id="rId15"/>
    <p:sldId id="305" r:id="rId16"/>
    <p:sldId id="312" r:id="rId17"/>
    <p:sldId id="268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311" r:id="rId30"/>
    <p:sldId id="281" r:id="rId31"/>
    <p:sldId id="282" r:id="rId32"/>
    <p:sldId id="283" r:id="rId33"/>
    <p:sldId id="284" r:id="rId34"/>
    <p:sldId id="310" r:id="rId35"/>
    <p:sldId id="285" r:id="rId36"/>
    <p:sldId id="286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1" r:id="rId50"/>
    <p:sldId id="307" r:id="rId51"/>
    <p:sldId id="302" r:id="rId52"/>
    <p:sldId id="308" r:id="rId53"/>
    <p:sldId id="303" r:id="rId54"/>
    <p:sldId id="304" r:id="rId55"/>
    <p:sldId id="287" r:id="rId56"/>
    <p:sldId id="300" r:id="rId57"/>
  </p:sldIdLst>
  <p:sldSz cx="12192000" cy="6858000"/>
  <p:notesSz cx="6858000" cy="9144000"/>
  <p:embeddedFontLst>
    <p:embeddedFont>
      <p:font typeface="맑은 고딕" panose="020B0503020000020004" pitchFamily="34" charset="-127"/>
      <p:regular r:id="rId60"/>
      <p:bold r:id="rId61"/>
    </p:embeddedFont>
    <p:embeddedFont>
      <p:font typeface="Cambria Math" panose="02040503050406030204" pitchFamily="18" charset="0"/>
      <p:regular r:id="rId6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22B90A69-AA6F-0642-83C1-782F82467F1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306"/>
            <p14:sldId id="263"/>
            <p14:sldId id="264"/>
            <p14:sldId id="265"/>
            <p14:sldId id="269"/>
            <p14:sldId id="266"/>
            <p14:sldId id="267"/>
            <p14:sldId id="305"/>
            <p14:sldId id="312"/>
            <p14:sldId id="268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311"/>
            <p14:sldId id="281"/>
            <p14:sldId id="282"/>
            <p14:sldId id="283"/>
            <p14:sldId id="284"/>
            <p14:sldId id="310"/>
            <p14:sldId id="285"/>
            <p14:sldId id="286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1"/>
            <p14:sldId id="307"/>
            <p14:sldId id="302"/>
            <p14:sldId id="308"/>
            <p14:sldId id="303"/>
            <p14:sldId id="304"/>
          </p14:sldIdLst>
        </p14:section>
        <p14:section name="Appendix" id="{9E20560E-AE14-1A47-9D4D-FA8562757865}">
          <p14:sldIdLst>
            <p14:sldId id="287"/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397F"/>
    <a:srgbClr val="3D6199"/>
    <a:srgbClr val="6D8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5"/>
    <p:restoredTop sz="85771"/>
  </p:normalViewPr>
  <p:slideViewPr>
    <p:cSldViewPr snapToGrid="0">
      <p:cViewPr varScale="1">
        <p:scale>
          <a:sx n="173" d="100"/>
          <a:sy n="173" d="100"/>
        </p:scale>
        <p:origin x="2752" y="192"/>
      </p:cViewPr>
      <p:guideLst/>
    </p:cSldViewPr>
  </p:slideViewPr>
  <p:notesTextViewPr>
    <p:cViewPr>
      <p:scale>
        <a:sx n="160" d="100"/>
        <a:sy n="16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D731248F-2226-16E3-B46D-C96C690997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74F57B1-DCFF-A3DC-2FF1-6010FCB037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CD273-AE61-814E-9CC6-2D709AFAD5DF}" type="datetimeFigureOut">
              <a:rPr kumimoji="1" lang="ko-KR" altLang="en-US" smtClean="0"/>
              <a:t>2026. 8. 31.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59A1184-4DA8-AA7B-DA1C-A5A8AAAE77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A337A16-9267-4FAD-E9AE-9D73FAA402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13828-D9EC-AC4C-974F-0BFCFEDECE4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631079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96DCF-9B50-3D4C-BD98-A2D93EFD0B06}" type="datetimeFigureOut">
              <a:rPr kumimoji="1" lang="ko-KR" altLang="en-US" smtClean="0"/>
              <a:t>2026. 8. 31.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94879-D36D-C143-8233-D3207D79C16B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279266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en-US" altLang="ko-KR" dirty="0"/>
              <a:t>9</a:t>
            </a:r>
            <a:r>
              <a:rPr kumimoji="1" lang="ko-KR" altLang="en-US" dirty="0"/>
              <a:t>장에서는 </a:t>
            </a:r>
            <a:r>
              <a:rPr kumimoji="1" lang="en-US" altLang="ko-KR" dirty="0"/>
              <a:t>Solver </a:t>
            </a:r>
            <a:r>
              <a:rPr kumimoji="1" lang="ko-KR" altLang="en-US" dirty="0"/>
              <a:t>관점에서 수치적 적분을 어떻게 효율적으로 해서 샘플링을 할 수 있을지에 대해 알아봤다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ko-KR" altLang="en-US" dirty="0"/>
              <a:t>이 방법에서의 문제점은 각 스텝마다 적분 오차가 쌓여 누적되면 부정확할 수 있다는 것이다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21617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ko-KR" altLang="en-US" dirty="0"/>
              <a:t>그런 누적 오차를 해결하기 위한 방법으로 </a:t>
            </a:r>
            <a:r>
              <a:rPr kumimoji="1" lang="en-US" altLang="ko-KR" dirty="0"/>
              <a:t>distillation</a:t>
            </a:r>
            <a:r>
              <a:rPr kumimoji="1" lang="ko-KR" altLang="en-US" dirty="0"/>
              <a:t>을 제안한다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en-US" altLang="ko-KR" dirty="0"/>
              <a:t>Flow map</a:t>
            </a:r>
            <a:r>
              <a:rPr kumimoji="1" lang="ko-KR" altLang="en-US" dirty="0"/>
              <a:t>을 근사하는 </a:t>
            </a:r>
            <a:r>
              <a:rPr kumimoji="1" lang="en-US" altLang="ko-KR" dirty="0"/>
              <a:t>neural network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만들어 그런 적분 과정을 패스하려 한다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en-US" altLang="ko-KR" dirty="0"/>
              <a:t>Teacher</a:t>
            </a:r>
            <a:r>
              <a:rPr kumimoji="1" lang="ko-KR" altLang="en-US" dirty="0"/>
              <a:t>가 있다고 </a:t>
            </a:r>
            <a:r>
              <a:rPr kumimoji="1" lang="ko-KR" altLang="en-US" dirty="0" err="1"/>
              <a:t>할때</a:t>
            </a:r>
            <a:r>
              <a:rPr kumimoji="1" lang="ko-KR" altLang="en-US" dirty="0"/>
              <a:t> 그를 이용하는 것은 비용이 많이 드므로 </a:t>
            </a:r>
            <a:r>
              <a:rPr kumimoji="1" lang="en-US" altLang="ko-KR" dirty="0"/>
              <a:t>teacher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모방하는 </a:t>
            </a:r>
            <a:r>
              <a:rPr kumimoji="1" lang="en-US" altLang="ko-KR" dirty="0"/>
              <a:t>student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만들고자 하는 것이 </a:t>
            </a:r>
            <a:r>
              <a:rPr kumimoji="1" lang="en-US" altLang="ko-KR" dirty="0"/>
              <a:t>distillation</a:t>
            </a:r>
            <a:r>
              <a:rPr kumimoji="1" lang="ko-KR" altLang="en-US" dirty="0"/>
              <a:t>의 목적이다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59179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Solver</a:t>
                </a:r>
                <a:r>
                  <a:rPr kumimoji="1" lang="ko-KR" altLang="en-US" dirty="0"/>
                  <a:t>의 경우에는 </a:t>
                </a:r>
                <a:r>
                  <a:rPr kumimoji="1" lang="en-US" altLang="ko-KR" dirty="0"/>
                  <a:t>trajectory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수치적으로 적분함으로써 </a:t>
                </a:r>
                <a:r>
                  <a:rPr kumimoji="1" lang="en-US" altLang="ko-KR" dirty="0"/>
                  <a:t>solution</a:t>
                </a:r>
                <a:r>
                  <a:rPr kumimoji="1" lang="ko-KR" altLang="en-US" dirty="0"/>
                  <a:t>을 얻는다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반면 </a:t>
                </a:r>
                <a:r>
                  <a:rPr kumimoji="1" lang="en-US" altLang="ko-KR" dirty="0"/>
                  <a:t>distribution based</a:t>
                </a:r>
                <a:r>
                  <a:rPr kumimoji="1" lang="ko-KR" altLang="en-US" dirty="0"/>
                  <a:t>의 경우에는 그 중간과정에는 관심이 없고 </a:t>
                </a:r>
                <a:r>
                  <a:rPr kumimoji="1" lang="ko-KR" altLang="en-US" dirty="0" err="1"/>
                  <a:t>출력값으로</a:t>
                </a:r>
                <a:r>
                  <a:rPr kumimoji="1" lang="ko-KR" altLang="en-US" dirty="0"/>
                  <a:t> 데이터 분포로부터의 샘플을 얻는 것이 목적이다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수식적으로 보면 </a:t>
                </a:r>
                <a:r>
                  <a:rPr kumimoji="1" lang="en-US" altLang="ko-KR" dirty="0"/>
                  <a:t>teacher</a:t>
                </a:r>
                <a:r>
                  <a:rPr kumimoji="1" lang="ko-KR" altLang="en-US" dirty="0"/>
                  <a:t>로 구한 </a:t>
                </a:r>
                <a:r>
                  <a:rPr kumimoji="1" lang="en-US" altLang="ko-KR" dirty="0"/>
                  <a:t>data</a:t>
                </a:r>
                <a:r>
                  <a:rPr kumimoji="1" lang="ko-KR" altLang="en-US" dirty="0"/>
                  <a:t> 분포와의 거리</a:t>
                </a:r>
                <a:r>
                  <a:rPr kumimoji="1" lang="en-US" altLang="ko-KR" dirty="0"/>
                  <a:t>,</a:t>
                </a:r>
                <a:r>
                  <a:rPr kumimoji="1" lang="ko-KR" altLang="en-US" dirty="0"/>
                  <a:t> </a:t>
                </a:r>
                <a:r>
                  <a:rPr kumimoji="1" lang="en-US" altLang="ko-KR" dirty="0"/>
                  <a:t>KL</a:t>
                </a:r>
                <a:r>
                  <a:rPr kumimoji="1" lang="ko-KR" altLang="en-US" dirty="0"/>
                  <a:t>이 작아지도록 하는 </a:t>
                </a:r>
                <a14:m>
                  <m:oMath xmlns:m="http://schemas.openxmlformats.org/officeDocument/2006/math">
                    <m:r>
                      <a:rPr kumimoji="1" lang="en-US" altLang="ko-KR" b="0" i="0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찾고자 한다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Solver</a:t>
                </a:r>
                <a:r>
                  <a:rPr kumimoji="1" lang="ko-KR" altLang="en-US" dirty="0"/>
                  <a:t>의 경우에는 </a:t>
                </a:r>
                <a:r>
                  <a:rPr kumimoji="1" lang="en-US" altLang="ko-KR" dirty="0"/>
                  <a:t>trajectory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수치적으로 적분함으로써 </a:t>
                </a:r>
                <a:r>
                  <a:rPr kumimoji="1" lang="en-US" altLang="ko-KR" dirty="0"/>
                  <a:t>solution</a:t>
                </a:r>
                <a:r>
                  <a:rPr kumimoji="1" lang="ko-KR" altLang="en-US" dirty="0"/>
                  <a:t>을 얻는다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반면 </a:t>
                </a:r>
                <a:r>
                  <a:rPr kumimoji="1" lang="en-US" altLang="ko-KR" dirty="0"/>
                  <a:t>distribution based</a:t>
                </a:r>
                <a:r>
                  <a:rPr kumimoji="1" lang="ko-KR" altLang="en-US" dirty="0"/>
                  <a:t>의 경우에는 그 중간과정에는 관심이 없고 </a:t>
                </a:r>
                <a:r>
                  <a:rPr kumimoji="1" lang="ko-KR" altLang="en-US" dirty="0" err="1"/>
                  <a:t>출력값으로</a:t>
                </a:r>
                <a:r>
                  <a:rPr kumimoji="1" lang="ko-KR" altLang="en-US" dirty="0"/>
                  <a:t> 데이터 분포로부터의 샘플을 얻는 것이 목적이다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수식적으로 보면 </a:t>
                </a:r>
                <a:r>
                  <a:rPr kumimoji="1" lang="en-US" altLang="ko-KR" dirty="0"/>
                  <a:t>teacher</a:t>
                </a:r>
                <a:r>
                  <a:rPr kumimoji="1" lang="ko-KR" altLang="en-US" dirty="0"/>
                  <a:t>로 구한 </a:t>
                </a:r>
                <a:r>
                  <a:rPr kumimoji="1" lang="en-US" altLang="ko-KR" dirty="0"/>
                  <a:t>data</a:t>
                </a:r>
                <a:r>
                  <a:rPr kumimoji="1" lang="ko-KR" altLang="en-US" dirty="0"/>
                  <a:t> 분포와의 거리</a:t>
                </a:r>
                <a:r>
                  <a:rPr kumimoji="1" lang="en-US" altLang="ko-KR" dirty="0"/>
                  <a:t>,</a:t>
                </a:r>
                <a:r>
                  <a:rPr kumimoji="1" lang="ko-KR" altLang="en-US" dirty="0"/>
                  <a:t> </a:t>
                </a:r>
                <a:r>
                  <a:rPr kumimoji="1" lang="en-US" altLang="ko-KR" dirty="0"/>
                  <a:t>KL</a:t>
                </a:r>
                <a:r>
                  <a:rPr kumimoji="1" lang="ko-KR" altLang="en-US" dirty="0"/>
                  <a:t>이 작아지도록 하는 </a:t>
                </a:r>
                <a:r>
                  <a:rPr kumimoji="1" lang="en-US" altLang="ko-KR" b="0" i="0" dirty="0">
                    <a:latin typeface="Cambria Math" panose="02040503050406030204" pitchFamily="18" charset="0"/>
                  </a:rPr>
                  <a:t>𝜃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찾고자 한다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41514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ko-KR" altLang="en-US" dirty="0"/>
              <a:t>이전 슬라이드에서의 관점을 적용해 두 분포 사이의 </a:t>
            </a:r>
            <a:r>
              <a:rPr kumimoji="1" lang="en-US" altLang="ko-KR" dirty="0"/>
              <a:t>KL </a:t>
            </a:r>
            <a:r>
              <a:rPr kumimoji="1" lang="ko-KR" altLang="en-US" dirty="0"/>
              <a:t>발산을 최소화하는 것을 목적으로 하는 </a:t>
            </a:r>
            <a:r>
              <a:rPr kumimoji="1" lang="en-US" altLang="ko-KR" dirty="0"/>
              <a:t>VSD loss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만들 수 있다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ko-KR" altLang="en-US" dirty="0"/>
              <a:t>미분과 적분의 교환가능성 가정 하에서 첫번째 </a:t>
            </a:r>
            <a:r>
              <a:rPr kumimoji="1" lang="ko-KR" altLang="en-US" dirty="0" err="1"/>
              <a:t>텀이</a:t>
            </a:r>
            <a:r>
              <a:rPr kumimoji="1" lang="ko-KR" altLang="en-US" dirty="0"/>
              <a:t> </a:t>
            </a:r>
            <a:r>
              <a:rPr kumimoji="1" lang="en-US" altLang="ko-KR" dirty="0"/>
              <a:t>0</a:t>
            </a:r>
            <a:r>
              <a:rPr kumimoji="1" lang="ko-KR" altLang="en-US" dirty="0"/>
              <a:t>이 </a:t>
            </a:r>
            <a:r>
              <a:rPr kumimoji="1" lang="ko-KR" altLang="en-US" dirty="0" err="1"/>
              <a:t>되서</a:t>
            </a:r>
            <a:r>
              <a:rPr kumimoji="1" lang="ko-KR" altLang="en-US" dirty="0"/>
              <a:t> </a:t>
            </a:r>
            <a:r>
              <a:rPr kumimoji="1" lang="en-US" altLang="ko-KR" dirty="0"/>
              <a:t>score</a:t>
            </a:r>
            <a:r>
              <a:rPr kumimoji="1" lang="ko-KR" altLang="en-US" dirty="0"/>
              <a:t> 차이의 </a:t>
            </a:r>
            <a:r>
              <a:rPr kumimoji="1" lang="ko-KR" altLang="en-US" dirty="0" err="1"/>
              <a:t>기댓값</a:t>
            </a:r>
            <a:r>
              <a:rPr kumimoji="1" lang="ko-KR" altLang="en-US" dirty="0"/>
              <a:t> 형태로 정리된다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81136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score </a:t>
                </a:r>
                <a:r>
                  <a:rPr kumimoji="1" lang="ko-KR" altLang="en-US" dirty="0"/>
                  <a:t>차이로 나타냈지만 여전히 우리가 알 수 없는 값들이 존재한다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다음의 </a:t>
                </a:r>
                <a:r>
                  <a:rPr kumimoji="1" lang="en-US" altLang="ko-KR" dirty="0"/>
                  <a:t>2</a:t>
                </a:r>
                <a:r>
                  <a:rPr kumimoji="1" lang="ko-KR" altLang="en-US" dirty="0"/>
                  <a:t>가지 </a:t>
                </a:r>
                <a:r>
                  <a:rPr kumimoji="1" lang="en-US" altLang="ko-KR" dirty="0"/>
                  <a:t>phase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반복하면서 </a:t>
                </a:r>
                <a14:m>
                  <m:oMath xmlns:m="http://schemas.openxmlformats.org/officeDocument/2006/math"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업데이트한다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14:m>
                  <m:oMath xmlns:m="http://schemas.openxmlformats.org/officeDocument/2006/math"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고정하면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ˆ"/>
                            <m:ctrlP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만들 수 있다</a:t>
                </a:r>
                <a:r>
                  <a:rPr kumimoji="1" lang="en-US" altLang="ko-KR" dirty="0"/>
                  <a:t>.</a:t>
                </a:r>
                <a:r>
                  <a:rPr kumimoji="1" lang="ko-KR" altLang="en-US" dirty="0"/>
                  <a:t> 그러면 </a:t>
                </a:r>
                <a:r>
                  <a:rPr kumimoji="1" lang="en-US" altLang="ko-KR" dirty="0"/>
                  <a:t>DSM</a:t>
                </a:r>
                <a:r>
                  <a:rPr kumimoji="1" lang="ko-KR" altLang="en-US" dirty="0"/>
                  <a:t>을 이용해서</a:t>
                </a:r>
                <a:r>
                  <a:rPr kumimoji="1" lang="en-US" altLang="ko-KR" baseline="0" dirty="0"/>
                  <a:t> s_\xi</a:t>
                </a:r>
                <a:r>
                  <a:rPr kumimoji="1" lang="ko-KR" altLang="en-US" baseline="0" dirty="0" err="1"/>
                  <a:t>를</a:t>
                </a:r>
                <a:r>
                  <a:rPr kumimoji="1" lang="ko-KR" altLang="en-US" baseline="0" dirty="0"/>
                  <a:t> 구해서 </a:t>
                </a:r>
                <a:r>
                  <a:rPr kumimoji="1" lang="en-US" altLang="ko-KR" baseline="0" dirty="0"/>
                  <a:t>training</a:t>
                </a:r>
                <a:r>
                  <a:rPr kumimoji="1" lang="ko-KR" altLang="en-US" baseline="0" dirty="0"/>
                  <a:t> 자리에 대체한다</a:t>
                </a:r>
                <a:r>
                  <a:rPr kumimoji="1" lang="en-US" altLang="ko-KR" baseline="0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en-US" altLang="ko-KR" baseline="0" dirty="0"/>
                  <a:t>target</a:t>
                </a:r>
                <a:r>
                  <a:rPr kumimoji="1" lang="ko-KR" altLang="en-US" baseline="0" dirty="0"/>
                  <a:t>의 경우에는 </a:t>
                </a:r>
                <a:r>
                  <a:rPr kumimoji="1" lang="en-US" altLang="ko-KR" baseline="0" dirty="0"/>
                  <a:t>teacher</a:t>
                </a:r>
                <a:r>
                  <a:rPr kumimoji="1" lang="ko-KR" altLang="en-US" baseline="0" dirty="0" err="1"/>
                  <a:t>를</a:t>
                </a:r>
                <a:r>
                  <a:rPr kumimoji="1" lang="ko-KR" altLang="en-US" baseline="0" dirty="0"/>
                  <a:t> 알고 있으므로 </a:t>
                </a:r>
                <a:r>
                  <a:rPr kumimoji="1" lang="en-US" altLang="ko-KR" baseline="0" dirty="0"/>
                  <a:t>score</a:t>
                </a:r>
                <a:r>
                  <a:rPr kumimoji="1" lang="ko-KR" altLang="en-US" baseline="0" dirty="0" err="1"/>
                  <a:t>를</a:t>
                </a:r>
                <a:r>
                  <a:rPr kumimoji="1" lang="ko-KR" altLang="en-US" baseline="0" dirty="0"/>
                  <a:t> 구할 수 있다</a:t>
                </a:r>
                <a:r>
                  <a:rPr kumimoji="1" lang="en-US" altLang="ko-KR" baseline="0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score </a:t>
                </a:r>
                <a:r>
                  <a:rPr kumimoji="1" lang="ko-KR" altLang="en-US" dirty="0"/>
                  <a:t>차이로 나타냈지만 여전히 우리가 알 수 없는 값들이 존재한다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다음의 </a:t>
                </a:r>
                <a:r>
                  <a:rPr kumimoji="1" lang="en-US" altLang="ko-KR" dirty="0"/>
                  <a:t>2</a:t>
                </a:r>
                <a:r>
                  <a:rPr kumimoji="1" lang="ko-KR" altLang="en-US" dirty="0"/>
                  <a:t>가지 </a:t>
                </a:r>
                <a:r>
                  <a:rPr kumimoji="1" lang="en-US" altLang="ko-KR" dirty="0"/>
                  <a:t>phase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반복하면서 </a:t>
                </a:r>
                <a:r>
                  <a:rPr kumimoji="1" lang="en-US" altLang="ko-KR" i="0" dirty="0">
                    <a:latin typeface="Cambria Math" panose="02040503050406030204" pitchFamily="18" charset="0"/>
                  </a:rPr>
                  <a:t>𝜃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업데이트한다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en-US" altLang="ko-KR" i="0" dirty="0">
                    <a:latin typeface="Cambria Math" panose="02040503050406030204" pitchFamily="18" charset="0"/>
                  </a:rPr>
                  <a:t>𝜃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고정하면 </a:t>
                </a:r>
                <a:r>
                  <a:rPr kumimoji="1" lang="en-US" altLang="ko-KR" i="0" dirty="0">
                    <a:latin typeface="Cambria Math" panose="02040503050406030204" pitchFamily="18" charset="0"/>
                  </a:rPr>
                  <a:t>𝑥 ˆ_0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만들 수 있다</a:t>
                </a:r>
                <a:r>
                  <a:rPr kumimoji="1" lang="en-US" altLang="ko-KR" dirty="0"/>
                  <a:t>.</a:t>
                </a:r>
                <a:r>
                  <a:rPr kumimoji="1" lang="ko-KR" altLang="en-US" dirty="0"/>
                  <a:t> 그러면 </a:t>
                </a:r>
                <a:r>
                  <a:rPr kumimoji="1" lang="en-US" altLang="ko-KR" dirty="0"/>
                  <a:t>DSM</a:t>
                </a:r>
                <a:r>
                  <a:rPr kumimoji="1" lang="ko-KR" altLang="en-US" dirty="0"/>
                  <a:t>을 이용해서</a:t>
                </a:r>
                <a:r>
                  <a:rPr kumimoji="1" lang="en-US" altLang="ko-KR" baseline="0" dirty="0"/>
                  <a:t> s_\xi</a:t>
                </a:r>
                <a:r>
                  <a:rPr kumimoji="1" lang="ko-KR" altLang="en-US" baseline="0" dirty="0" err="1"/>
                  <a:t>를</a:t>
                </a:r>
                <a:r>
                  <a:rPr kumimoji="1" lang="ko-KR" altLang="en-US" baseline="0" dirty="0"/>
                  <a:t> 구해서 </a:t>
                </a:r>
                <a:r>
                  <a:rPr kumimoji="1" lang="en-US" altLang="ko-KR" baseline="0" dirty="0"/>
                  <a:t>training</a:t>
                </a:r>
                <a:r>
                  <a:rPr kumimoji="1" lang="ko-KR" altLang="en-US" baseline="0" dirty="0"/>
                  <a:t> 자리에 대체한다</a:t>
                </a:r>
                <a:r>
                  <a:rPr kumimoji="1" lang="en-US" altLang="ko-KR" baseline="0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en-US" altLang="ko-KR" baseline="0" dirty="0"/>
                  <a:t>target</a:t>
                </a:r>
                <a:r>
                  <a:rPr kumimoji="1" lang="ko-KR" altLang="en-US" baseline="0" dirty="0"/>
                  <a:t>의 경우에는 </a:t>
                </a:r>
                <a:r>
                  <a:rPr kumimoji="1" lang="en-US" altLang="ko-KR" baseline="0" dirty="0"/>
                  <a:t>teacher</a:t>
                </a:r>
                <a:r>
                  <a:rPr kumimoji="1" lang="ko-KR" altLang="en-US" baseline="0" dirty="0" err="1"/>
                  <a:t>를</a:t>
                </a:r>
                <a:r>
                  <a:rPr kumimoji="1" lang="ko-KR" altLang="en-US" baseline="0" dirty="0"/>
                  <a:t> 알고 있으므로 </a:t>
                </a:r>
                <a:r>
                  <a:rPr kumimoji="1" lang="en-US" altLang="ko-KR" baseline="0" dirty="0"/>
                  <a:t>score</a:t>
                </a:r>
                <a:r>
                  <a:rPr kumimoji="1" lang="ko-KR" altLang="en-US" baseline="0" dirty="0" err="1"/>
                  <a:t>를</a:t>
                </a:r>
                <a:r>
                  <a:rPr kumimoji="1" lang="ko-KR" altLang="en-US" baseline="0" dirty="0"/>
                  <a:t> 구할 수 있다</a:t>
                </a:r>
                <a:r>
                  <a:rPr kumimoji="1" lang="en-US" altLang="ko-KR" baseline="0" dirty="0"/>
                  <a:t>.</a:t>
                </a:r>
                <a:endParaRPr kumimoji="1" lang="ko-KR" altLang="en-US" dirty="0"/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03594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ko-KR" altLang="en-US" dirty="0"/>
              <a:t>하지만 </a:t>
            </a:r>
            <a:r>
              <a:rPr kumimoji="1" lang="en-US" altLang="ko-KR" dirty="0"/>
              <a:t>\theta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구했더라도 밀도를 모르므로 </a:t>
            </a:r>
            <a:r>
              <a:rPr kumimoji="1" lang="en-US" altLang="ko-KR" dirty="0"/>
              <a:t>t=0</a:t>
            </a:r>
            <a:r>
              <a:rPr kumimoji="1" lang="ko-KR" altLang="en-US" dirty="0"/>
              <a:t>에서의 결과를 확인할 수 없다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en-US" altLang="ko-KR" dirty="0"/>
              <a:t>forward noising operator</a:t>
            </a:r>
            <a:r>
              <a:rPr kumimoji="1" lang="ko-KR" altLang="en-US" dirty="0"/>
              <a:t>가 </a:t>
            </a:r>
            <a:r>
              <a:rPr kumimoji="1" lang="en-US" altLang="ko-KR" dirty="0"/>
              <a:t>injective</a:t>
            </a:r>
            <a:r>
              <a:rPr kumimoji="1" lang="ko-KR" altLang="en-US" dirty="0"/>
              <a:t>하다는 성질로부터 </a:t>
            </a:r>
            <a:r>
              <a:rPr kumimoji="1" lang="en-US" altLang="ko-KR" dirty="0"/>
              <a:t>t&gt;0</a:t>
            </a:r>
            <a:r>
              <a:rPr kumimoji="1" lang="ko-KR" altLang="en-US" dirty="0"/>
              <a:t>인 경우에 대해서만 확인하면 </a:t>
            </a:r>
            <a:r>
              <a:rPr kumimoji="1" lang="en-US" altLang="ko-KR" dirty="0"/>
              <a:t>t=0</a:t>
            </a:r>
            <a:r>
              <a:rPr kumimoji="1" lang="ko-KR" altLang="en-US" dirty="0"/>
              <a:t>도 보장할 수 있다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ko-KR" altLang="en-US" dirty="0"/>
              <a:t>어떤 </a:t>
            </a:r>
            <a:r>
              <a:rPr kumimoji="1" lang="en-US" altLang="ko-KR" dirty="0"/>
              <a:t>t</a:t>
            </a:r>
            <a:r>
              <a:rPr kumimoji="1" lang="ko-KR" altLang="en-US" dirty="0"/>
              <a:t>면 충분하지만</a:t>
            </a:r>
            <a:r>
              <a:rPr kumimoji="1" lang="en-US" altLang="ko-KR" dirty="0"/>
              <a:t> theta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구하기 위해 정확한 </a:t>
            </a:r>
            <a:r>
              <a:rPr kumimoji="1" lang="en-US" altLang="ko-KR" dirty="0"/>
              <a:t>score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사용하지 않았기 때문에 한 지점의 정확한 일치를 보장할 수 없다</a:t>
            </a:r>
            <a:r>
              <a:rPr kumimoji="1" lang="en-US" altLang="ko-KR" dirty="0"/>
              <a:t>.</a:t>
            </a:r>
            <a:r>
              <a:rPr kumimoji="1" lang="ko-KR" altLang="en-US" dirty="0"/>
              <a:t> 그래서 </a:t>
            </a:r>
            <a:r>
              <a:rPr kumimoji="1" lang="ko-KR" altLang="en-US" dirty="0" err="1"/>
              <a:t>기댓값을</a:t>
            </a:r>
            <a:r>
              <a:rPr kumimoji="1" lang="ko-KR" altLang="en-US" dirty="0"/>
              <a:t> 통해 이를 보완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65115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VSD</a:t>
                </a:r>
                <a:r>
                  <a:rPr kumimoji="1" lang="ko-KR" altLang="en-US" dirty="0"/>
                  <a:t>는 서로 연결된 두 개의 학습을 동시에 수행한다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문제는 </a:t>
                </a:r>
                <a:r>
                  <a:rPr kumimoji="1" lang="en-US" altLang="ko-KR" dirty="0"/>
                  <a:t>score network</a:t>
                </a:r>
                <a:r>
                  <a:rPr kumimoji="1" lang="ko-KR" altLang="en-US" dirty="0"/>
                  <a:t>가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1" lang="ko-KR" altLang="en-US" dirty="0"/>
                  <a:t>가 만든 분포를 학습하기도 전에 </a:t>
                </a:r>
                <a:r>
                  <a:rPr kumimoji="1" lang="en-US" altLang="ko-KR" dirty="0"/>
                  <a:t>generator</a:t>
                </a:r>
                <a:r>
                  <a:rPr kumimoji="1" lang="ko-KR" altLang="en-US" dirty="0"/>
                  <a:t>가 업데이트 될 수 있다는 것이다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그래서 </a:t>
                </a:r>
                <a:r>
                  <a:rPr kumimoji="1" lang="en-US" altLang="ko-KR" dirty="0"/>
                  <a:t>generator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한 번 움직이기 전에 </a:t>
                </a:r>
                <a:r>
                  <a:rPr kumimoji="1" lang="en-US" altLang="ko-KR" dirty="0"/>
                  <a:t>score network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여러 번 업데이트해 현재 </a:t>
                </a:r>
                <a:r>
                  <a:rPr kumimoji="1" lang="en-US" altLang="ko-KR" dirty="0"/>
                  <a:t>generator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충분히 따라가게 한다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VSD</a:t>
                </a:r>
                <a:r>
                  <a:rPr kumimoji="1" lang="ko-KR" altLang="en-US" dirty="0"/>
                  <a:t>는 서로 연결된 두 개의 학습을 동시에 수행한다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문제는 </a:t>
                </a:r>
                <a:r>
                  <a:rPr kumimoji="1" lang="en-US" altLang="ko-KR" dirty="0"/>
                  <a:t>score network</a:t>
                </a:r>
                <a:r>
                  <a:rPr kumimoji="1" lang="ko-KR" altLang="en-US" dirty="0"/>
                  <a:t>가 </a:t>
                </a:r>
                <a:r>
                  <a:rPr kumimoji="1" lang="en-US" altLang="ko-KR" i="0" dirty="0">
                    <a:latin typeface="Cambria Math" panose="02040503050406030204" pitchFamily="18" charset="0"/>
                  </a:rPr>
                  <a:t>𝜃_𝑘</a:t>
                </a:r>
                <a:r>
                  <a:rPr kumimoji="1" lang="ko-KR" altLang="en-US" dirty="0"/>
                  <a:t>가 만든 분포를 학습하기도 전에 </a:t>
                </a:r>
                <a:r>
                  <a:rPr kumimoji="1" lang="en-US" altLang="ko-KR" dirty="0"/>
                  <a:t>generator</a:t>
                </a:r>
                <a:r>
                  <a:rPr kumimoji="1" lang="ko-KR" altLang="en-US" dirty="0"/>
                  <a:t>가 업데이트 될 수 있다는 것이다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그래서 </a:t>
                </a:r>
                <a:r>
                  <a:rPr kumimoji="1" lang="en-US" altLang="ko-KR" dirty="0"/>
                  <a:t>generator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한 번 움직이기 전에 </a:t>
                </a:r>
                <a:r>
                  <a:rPr kumimoji="1" lang="en-US" altLang="ko-KR" dirty="0"/>
                  <a:t>score network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여러 번 업데이트해 현재 </a:t>
                </a:r>
                <a:r>
                  <a:rPr kumimoji="1" lang="en-US" altLang="ko-KR" dirty="0"/>
                  <a:t>generator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충분히 따라가게 한다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63562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en-US" altLang="ko-KR" dirty="0"/>
              <a:t>Flow map level distillation</a:t>
            </a:r>
            <a:r>
              <a:rPr kumimoji="1" lang="ko-KR" altLang="en-US" dirty="0"/>
              <a:t>은 </a:t>
            </a:r>
            <a:r>
              <a:rPr kumimoji="1" lang="en-US" altLang="ko-KR" dirty="0"/>
              <a:t>solution map</a:t>
            </a:r>
            <a:r>
              <a:rPr kumimoji="1" lang="ko-KR" altLang="en-US" dirty="0"/>
              <a:t> 자체를 근사하는 </a:t>
            </a:r>
            <a:r>
              <a:rPr kumimoji="1" lang="en-US" altLang="ko-KR" dirty="0"/>
              <a:t>student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만드는 것이 목적이다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en-US" altLang="ko-KR" dirty="0"/>
              <a:t>Knowledge distillation</a:t>
            </a:r>
            <a:r>
              <a:rPr kumimoji="1" lang="ko-KR" altLang="en-US" dirty="0"/>
              <a:t>이라는 방법은 </a:t>
            </a:r>
            <a:r>
              <a:rPr kumimoji="1" lang="en-US" altLang="ko-KR" dirty="0"/>
              <a:t>score</a:t>
            </a:r>
            <a:r>
              <a:rPr kumimoji="1" lang="ko-KR" altLang="en-US" dirty="0"/>
              <a:t>의 차이의 </a:t>
            </a:r>
            <a:r>
              <a:rPr kumimoji="1" lang="ko-KR" altLang="en-US" dirty="0" err="1"/>
              <a:t>기댓값으로</a:t>
            </a:r>
            <a:r>
              <a:rPr kumimoji="1" lang="ko-KR" altLang="en-US" dirty="0"/>
              <a:t> 표현되던 </a:t>
            </a:r>
            <a:r>
              <a:rPr kumimoji="1" lang="en-US" altLang="ko-KR" dirty="0"/>
              <a:t>VSD</a:t>
            </a:r>
            <a:r>
              <a:rPr kumimoji="1" lang="ko-KR" altLang="en-US" dirty="0"/>
              <a:t>와 다르게 </a:t>
            </a:r>
            <a:r>
              <a:rPr kumimoji="1" lang="ko-KR" altLang="en-US" dirty="0" err="1"/>
              <a:t>출력값</a:t>
            </a:r>
            <a:r>
              <a:rPr kumimoji="1" lang="ko-KR" altLang="en-US" dirty="0"/>
              <a:t> 차이의 </a:t>
            </a:r>
            <a:r>
              <a:rPr kumimoji="1" lang="ko-KR" altLang="en-US" dirty="0" err="1"/>
              <a:t>기댓값으로</a:t>
            </a:r>
            <a:r>
              <a:rPr kumimoji="1" lang="ko-KR" altLang="en-US" dirty="0"/>
              <a:t> 표현된다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ko-KR" altLang="en-US" dirty="0"/>
              <a:t>또한 </a:t>
            </a:r>
            <a:r>
              <a:rPr kumimoji="1" lang="en-US" altLang="ko-KR" dirty="0"/>
              <a:t>noise</a:t>
            </a:r>
            <a:r>
              <a:rPr kumimoji="1" lang="ko-KR" altLang="en-US" dirty="0"/>
              <a:t>로부터 데이터분포까지의 </a:t>
            </a:r>
            <a:r>
              <a:rPr kumimoji="1" lang="en-US" altLang="ko-KR" dirty="0"/>
              <a:t>flow</a:t>
            </a:r>
            <a:r>
              <a:rPr kumimoji="1" lang="ko-KR" altLang="en-US" dirty="0"/>
              <a:t>자체를 매핑한다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ko-KR" altLang="en-US" dirty="0"/>
              <a:t>그래서 이를 계산하기 위해서는 비싼 </a:t>
            </a:r>
            <a:r>
              <a:rPr kumimoji="1" lang="en-US" altLang="ko-KR" dirty="0"/>
              <a:t>solver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계속해서 풀어야 한다는 단점이 있다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20815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ko-KR" altLang="en-US" dirty="0"/>
              <a:t>이의 대표적인 방법이 </a:t>
            </a:r>
            <a:r>
              <a:rPr kumimoji="1" lang="en-US" altLang="ko-KR" dirty="0"/>
              <a:t>PD</a:t>
            </a:r>
            <a:r>
              <a:rPr kumimoji="1" lang="ko-KR" altLang="en-US" dirty="0"/>
              <a:t>이다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en-US" altLang="ko-KR" dirty="0"/>
              <a:t>teacher</a:t>
            </a:r>
            <a:r>
              <a:rPr kumimoji="1" lang="ko-KR" altLang="en-US" dirty="0"/>
              <a:t>가 샘플링에서 </a:t>
            </a:r>
            <a:r>
              <a:rPr kumimoji="1" lang="en-US" altLang="ko-KR" dirty="0"/>
              <a:t>2</a:t>
            </a:r>
            <a:r>
              <a:rPr kumimoji="1" lang="ko-KR" altLang="en-US" dirty="0"/>
              <a:t>개의 스텝을 건너뛰는 과정을 </a:t>
            </a:r>
            <a:r>
              <a:rPr kumimoji="1" lang="en-US" altLang="ko-KR" dirty="0"/>
              <a:t>student</a:t>
            </a:r>
            <a:r>
              <a:rPr kumimoji="1" lang="ko-KR" altLang="en-US" dirty="0"/>
              <a:t>가 </a:t>
            </a:r>
            <a:r>
              <a:rPr kumimoji="1" lang="en-US" altLang="ko-KR" dirty="0"/>
              <a:t>1</a:t>
            </a:r>
            <a:r>
              <a:rPr kumimoji="1" lang="ko-KR" altLang="en-US" dirty="0"/>
              <a:t>개의 스텝을 건너뛰는 것과 동일한 효과를 주도록 만들고자 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10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61977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Semigroup property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만족하게끔 출력 </a:t>
                </a:r>
                <a:r>
                  <a:rPr kumimoji="1" lang="en-US" altLang="ko-KR" dirty="0"/>
                  <a:t>target</a:t>
                </a:r>
                <a:r>
                  <a:rPr kumimoji="1" lang="ko-KR" altLang="en-US" dirty="0"/>
                  <a:t>을 설정하도록 하는 과정이다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다음과 같은 </a:t>
                </a:r>
                <a:r>
                  <a:rPr kumimoji="1" lang="en-US" altLang="ko-KR" dirty="0"/>
                  <a:t>teacher</a:t>
                </a:r>
                <a:r>
                  <a:rPr kumimoji="1" lang="ko-KR" altLang="en-US" dirty="0"/>
                  <a:t>의 </a:t>
                </a:r>
                <a:r>
                  <a:rPr kumimoji="1" lang="en-US" altLang="ko-KR" dirty="0"/>
                  <a:t>2-step DDIM</a:t>
                </a:r>
                <a:r>
                  <a:rPr kumimoji="1" lang="ko-KR" altLang="en-US" dirty="0"/>
                  <a:t>을 거쳐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˜"/>
                            <m:ctrlP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kumimoji="1" lang="ko-KR" altLang="en-US" dirty="0"/>
                  <a:t>가 나온다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Semigroup property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만족하기 위해서는 </a:t>
                </a:r>
                <a:r>
                  <a:rPr kumimoji="1" lang="en-US" altLang="ko-KR" dirty="0"/>
                  <a:t>1-step DDIM</a:t>
                </a:r>
                <a:r>
                  <a:rPr kumimoji="1" lang="ko-KR" altLang="en-US" dirty="0"/>
                  <a:t>을 거친 결과인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˜"/>
                            <m:ctrlP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kumimoji="1" lang="en-US" altLang="ko-KR" i="0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kumimoji="1" lang="ko-KR" altLang="en-US" dirty="0"/>
                  <a:t>와 같아져야 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따라서 </a:t>
                </a:r>
                <a:r>
                  <a:rPr kumimoji="1" lang="en-US" altLang="ko-KR" dirty="0"/>
                  <a:t>student</a:t>
                </a:r>
                <a:r>
                  <a:rPr kumimoji="1" lang="ko-KR" altLang="en-US" dirty="0"/>
                  <a:t>는 </a:t>
                </a:r>
                <a:r>
                  <a:rPr kumimoji="1" lang="en-US" altLang="ko-KR" dirty="0"/>
                  <a:t>teacher</a:t>
                </a:r>
                <a:r>
                  <a:rPr kumimoji="1" lang="ko-KR" altLang="en-US" dirty="0"/>
                  <a:t>가 </a:t>
                </a:r>
                <a:r>
                  <a:rPr kumimoji="1" lang="en-US" altLang="ko-KR" dirty="0"/>
                  <a:t>s</a:t>
                </a:r>
                <a:r>
                  <a:rPr kumimoji="1" lang="ko-KR" altLang="en-US" dirty="0"/>
                  <a:t>에서 직접 출력한 </a:t>
                </a:r>
                <a:r>
                  <a:rPr kumimoji="1" lang="en-US" altLang="ko-KR" dirty="0"/>
                  <a:t>clean image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그대로 모방하지 않고 </a:t>
                </a:r>
                <a:r>
                  <a:rPr kumimoji="1" lang="en-US" altLang="ko-KR" dirty="0"/>
                  <a:t>teacher</a:t>
                </a:r>
                <a:r>
                  <a:rPr kumimoji="1" lang="ko-KR" altLang="en-US" dirty="0"/>
                  <a:t>가 두 번 이동한 최종 결과를</a:t>
                </a:r>
                <a:r>
                  <a:rPr kumimoji="1" lang="en-US" altLang="ko-KR" dirty="0"/>
                  <a:t>,</a:t>
                </a:r>
                <a:r>
                  <a:rPr kumimoji="1" lang="ko-KR" altLang="en-US" dirty="0"/>
                  <a:t> 한 번의 큰 </a:t>
                </a:r>
                <a:r>
                  <a:rPr kumimoji="1" lang="en-US" altLang="ko-KR" dirty="0"/>
                  <a:t>DDIM step</a:t>
                </a:r>
                <a:r>
                  <a:rPr kumimoji="1" lang="ko-KR" altLang="en-US" dirty="0" err="1"/>
                  <a:t>으로</a:t>
                </a:r>
                <a:r>
                  <a:rPr kumimoji="1" lang="ko-KR" altLang="en-US" dirty="0"/>
                  <a:t> 재현하게 만드는 </a:t>
                </a:r>
                <a:r>
                  <a:rPr kumimoji="1" lang="en-US" altLang="ko-KR" dirty="0"/>
                  <a:t>effective clean target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회귀</a:t>
                </a:r>
                <a:endParaRPr kumimoji="1" lang="en-US" altLang="ko-KR" dirty="0"/>
              </a:p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DDIM step</a:t>
                </a:r>
                <a:r>
                  <a:rPr kumimoji="1" lang="ko-KR" altLang="en-US" dirty="0"/>
                  <a:t>이 매 시점의 </a:t>
                </a:r>
                <a:r>
                  <a:rPr kumimoji="1" lang="en-US" altLang="ko-KR" dirty="0"/>
                  <a:t>denoiser prediction</a:t>
                </a:r>
                <a:r>
                  <a:rPr kumimoji="1" lang="ko-KR" altLang="en-US" dirty="0"/>
                  <a:t>을 쓰기 때문에 일반적으로 같지 않다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Semigroup property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만족하게끔 출력 </a:t>
                </a:r>
                <a:r>
                  <a:rPr kumimoji="1" lang="en-US" altLang="ko-KR" dirty="0"/>
                  <a:t>target</a:t>
                </a:r>
                <a:r>
                  <a:rPr kumimoji="1" lang="ko-KR" altLang="en-US" dirty="0"/>
                  <a:t>을 설정하도록 하는 과정이다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다음과 같은 </a:t>
                </a:r>
                <a:r>
                  <a:rPr kumimoji="1" lang="en-US" altLang="ko-KR" dirty="0"/>
                  <a:t>teacher</a:t>
                </a:r>
                <a:r>
                  <a:rPr kumimoji="1" lang="ko-KR" altLang="en-US" dirty="0"/>
                  <a:t>의 </a:t>
                </a:r>
                <a:r>
                  <a:rPr kumimoji="1" lang="en-US" altLang="ko-KR" dirty="0"/>
                  <a:t>2-step DDIM</a:t>
                </a:r>
                <a:r>
                  <a:rPr kumimoji="1" lang="ko-KR" altLang="en-US" dirty="0"/>
                  <a:t>을 거쳐 </a:t>
                </a:r>
                <a:r>
                  <a:rPr kumimoji="1" lang="en-US" altLang="ko-KR" i="0" dirty="0">
                    <a:latin typeface="Cambria Math" panose="02040503050406030204" pitchFamily="18" charset="0"/>
                  </a:rPr>
                  <a:t>𝑥 ˜_𝑡</a:t>
                </a:r>
                <a:r>
                  <a:rPr kumimoji="1" lang="ko-KR" altLang="en-US" dirty="0"/>
                  <a:t>가 나온다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Semigroup property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만족하기 위해서는 </a:t>
                </a:r>
                <a:r>
                  <a:rPr kumimoji="1" lang="en-US" altLang="ko-KR" dirty="0"/>
                  <a:t>1-step DDIM</a:t>
                </a:r>
                <a:r>
                  <a:rPr kumimoji="1" lang="ko-KR" altLang="en-US" dirty="0"/>
                  <a:t>을 거친 결과인 </a:t>
                </a:r>
                <a:r>
                  <a:rPr kumimoji="1" lang="en-US" altLang="ko-KR" i="0" dirty="0">
                    <a:latin typeface="Cambria Math" panose="02040503050406030204" pitchFamily="18" charset="0"/>
                  </a:rPr>
                  <a:t>𝑥 ˜_𝑡’</a:t>
                </a:r>
                <a:r>
                  <a:rPr kumimoji="1" lang="ko-KR" altLang="en-US" dirty="0"/>
                  <a:t>와 같아져야 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따라서 </a:t>
                </a:r>
                <a:r>
                  <a:rPr kumimoji="1" lang="en-US" altLang="ko-KR" dirty="0"/>
                  <a:t>student</a:t>
                </a:r>
                <a:r>
                  <a:rPr kumimoji="1" lang="ko-KR" altLang="en-US" dirty="0"/>
                  <a:t>는 </a:t>
                </a:r>
                <a:r>
                  <a:rPr kumimoji="1" lang="en-US" altLang="ko-KR" dirty="0"/>
                  <a:t>teacher</a:t>
                </a:r>
                <a:r>
                  <a:rPr kumimoji="1" lang="ko-KR" altLang="en-US" dirty="0"/>
                  <a:t>가 </a:t>
                </a:r>
                <a:r>
                  <a:rPr kumimoji="1" lang="en-US" altLang="ko-KR" dirty="0"/>
                  <a:t>s</a:t>
                </a:r>
                <a:r>
                  <a:rPr kumimoji="1" lang="ko-KR" altLang="en-US" dirty="0"/>
                  <a:t>에서 직접 출력한 </a:t>
                </a:r>
                <a:r>
                  <a:rPr kumimoji="1" lang="en-US" altLang="ko-KR" dirty="0"/>
                  <a:t>clean image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그대로 모방하지 않고 </a:t>
                </a:r>
                <a:r>
                  <a:rPr kumimoji="1" lang="en-US" altLang="ko-KR" dirty="0"/>
                  <a:t>teacher</a:t>
                </a:r>
                <a:r>
                  <a:rPr kumimoji="1" lang="ko-KR" altLang="en-US" dirty="0"/>
                  <a:t>가 두 번 이동한 최종 결과를</a:t>
                </a:r>
                <a:r>
                  <a:rPr kumimoji="1" lang="en-US" altLang="ko-KR" dirty="0"/>
                  <a:t>,</a:t>
                </a:r>
                <a:r>
                  <a:rPr kumimoji="1" lang="ko-KR" altLang="en-US" dirty="0"/>
                  <a:t> 한 번의 큰 </a:t>
                </a:r>
                <a:r>
                  <a:rPr kumimoji="1" lang="en-US" altLang="ko-KR" dirty="0"/>
                  <a:t>DDIM step</a:t>
                </a:r>
                <a:r>
                  <a:rPr kumimoji="1" lang="ko-KR" altLang="en-US" dirty="0" err="1"/>
                  <a:t>으로</a:t>
                </a:r>
                <a:r>
                  <a:rPr kumimoji="1" lang="ko-KR" altLang="en-US" dirty="0"/>
                  <a:t> 재현하게 만드는 </a:t>
                </a:r>
                <a:r>
                  <a:rPr kumimoji="1" lang="en-US" altLang="ko-KR" dirty="0"/>
                  <a:t>effective clean target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회귀</a:t>
                </a:r>
                <a:endParaRPr kumimoji="1" lang="en-US" altLang="ko-KR" dirty="0"/>
              </a:p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DDIM step</a:t>
                </a:r>
                <a:r>
                  <a:rPr kumimoji="1" lang="ko-KR" altLang="en-US" dirty="0"/>
                  <a:t>이 매 시점의 </a:t>
                </a:r>
                <a:r>
                  <a:rPr kumimoji="1" lang="en-US" altLang="ko-KR" dirty="0"/>
                  <a:t>denoiser prediction</a:t>
                </a:r>
                <a:r>
                  <a:rPr kumimoji="1" lang="ko-KR" altLang="en-US" dirty="0"/>
                  <a:t>을 쓰기 때문에 일반적으로 같지 않다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11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70098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-</a:t>
            </a:r>
            <a:r>
              <a:rPr kumimoji="1" lang="ko-KR" altLang="en-US" dirty="0"/>
              <a:t> 앞의 </a:t>
            </a:r>
            <a:r>
              <a:rPr kumimoji="1" lang="en-US" altLang="ko-KR" dirty="0"/>
              <a:t>Lemma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간략히 설명하자면 결국 </a:t>
            </a:r>
            <a:r>
              <a:rPr kumimoji="1" lang="en-US" altLang="ko-KR" dirty="0"/>
              <a:t>Teacher</a:t>
            </a:r>
            <a:r>
              <a:rPr kumimoji="1" lang="ko-KR" altLang="en-US" dirty="0"/>
              <a:t>의 </a:t>
            </a:r>
            <a:r>
              <a:rPr kumimoji="1" lang="en-US" altLang="ko-KR" dirty="0"/>
              <a:t>DDIM 2 step</a:t>
            </a:r>
            <a:r>
              <a:rPr kumimoji="1" lang="ko-KR" altLang="en-US" dirty="0"/>
              <a:t>이 </a:t>
            </a:r>
            <a:r>
              <a:rPr kumimoji="1" lang="en-US" altLang="ko-KR" dirty="0"/>
              <a:t>student</a:t>
            </a:r>
            <a:r>
              <a:rPr kumimoji="1" lang="ko-KR" altLang="en-US" dirty="0"/>
              <a:t>의 </a:t>
            </a:r>
            <a:r>
              <a:rPr kumimoji="1" lang="en-US" altLang="ko-KR" dirty="0"/>
              <a:t>DDIM 1-step</a:t>
            </a:r>
            <a:r>
              <a:rPr kumimoji="1" lang="ko-KR" altLang="en-US" dirty="0"/>
              <a:t>과 같아지게 하도록 하는 </a:t>
            </a:r>
            <a:r>
              <a:rPr kumimoji="1" lang="en-US" altLang="ko-KR" dirty="0"/>
              <a:t>student</a:t>
            </a:r>
            <a:r>
              <a:rPr kumimoji="1" lang="ko-KR" altLang="en-US" dirty="0"/>
              <a:t>의 타겟을 설정하는 과정이다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12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19714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ko-KR" altLang="en-US" dirty="0"/>
              <a:t>설명한 </a:t>
            </a:r>
            <a:r>
              <a:rPr kumimoji="1" lang="en-US" altLang="ko-KR" dirty="0"/>
              <a:t>Lemma</a:t>
            </a:r>
            <a:r>
              <a:rPr kumimoji="1" lang="ko-KR" altLang="en-US" dirty="0" err="1"/>
              <a:t>에</a:t>
            </a:r>
            <a:r>
              <a:rPr kumimoji="1" lang="ko-KR" altLang="en-US" dirty="0"/>
              <a:t> 의해 </a:t>
            </a:r>
            <a:r>
              <a:rPr kumimoji="1" lang="en-US" altLang="ko-KR" dirty="0"/>
              <a:t>teacher</a:t>
            </a:r>
            <a:r>
              <a:rPr kumimoji="1" lang="ko-KR" altLang="en-US" dirty="0"/>
              <a:t>의 </a:t>
            </a:r>
            <a:r>
              <a:rPr kumimoji="1" lang="en-US" altLang="ko-KR" dirty="0"/>
              <a:t>2-step</a:t>
            </a:r>
            <a:r>
              <a:rPr kumimoji="1" lang="ko-KR" altLang="en-US" dirty="0"/>
              <a:t>을 </a:t>
            </a:r>
            <a:r>
              <a:rPr kumimoji="1" lang="en-US" altLang="ko-KR" dirty="0"/>
              <a:t>student</a:t>
            </a:r>
            <a:r>
              <a:rPr kumimoji="1" lang="ko-KR" altLang="en-US" dirty="0"/>
              <a:t>의 </a:t>
            </a:r>
            <a:r>
              <a:rPr kumimoji="1" lang="en-US" altLang="ko-KR" dirty="0"/>
              <a:t>1-step</a:t>
            </a:r>
            <a:r>
              <a:rPr kumimoji="1" lang="ko-KR" altLang="en-US" dirty="0" err="1"/>
              <a:t>으로</a:t>
            </a:r>
            <a:r>
              <a:rPr kumimoji="1" lang="ko-KR" altLang="en-US" dirty="0"/>
              <a:t> 근사할 수 있게 된다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13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046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ko-KR" altLang="en-US" dirty="0"/>
              <a:t>그 다음 스텝에서는 </a:t>
            </a:r>
            <a:r>
              <a:rPr kumimoji="1" lang="en-US" altLang="ko-KR" dirty="0"/>
              <a:t>student</a:t>
            </a:r>
            <a:r>
              <a:rPr kumimoji="1" lang="ko-KR" altLang="en-US" dirty="0"/>
              <a:t>가 </a:t>
            </a:r>
            <a:r>
              <a:rPr kumimoji="1" lang="en-US" altLang="ko-KR" dirty="0"/>
              <a:t>teacher</a:t>
            </a:r>
            <a:r>
              <a:rPr kumimoji="1" lang="ko-KR" altLang="en-US" dirty="0"/>
              <a:t>의 역할을 하며 그 다음 </a:t>
            </a:r>
            <a:r>
              <a:rPr kumimoji="1" lang="en-US" altLang="ko-KR" dirty="0"/>
              <a:t>student</a:t>
            </a:r>
            <a:r>
              <a:rPr kumimoji="1" lang="ko-KR" altLang="en-US" dirty="0"/>
              <a:t>가 또 절반의 스텝 개수를 줄일 수 있다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ko-KR" altLang="en-US" dirty="0"/>
              <a:t>이 과정을 반복하면 결국 샘플링을 </a:t>
            </a:r>
            <a:r>
              <a:rPr kumimoji="1" lang="en-US" altLang="ko-KR" dirty="0"/>
              <a:t>one/few step</a:t>
            </a:r>
            <a:r>
              <a:rPr kumimoji="1" lang="ko-KR" altLang="en-US" dirty="0"/>
              <a:t>만으로 수행할 수 있다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14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37515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latency : </a:t>
            </a:r>
            <a:r>
              <a:rPr kumimoji="1" lang="ko-KR" altLang="en-US" dirty="0"/>
              <a:t>샘플 하나를 생성하는 데 걸리는 실제 추론 시간</a:t>
            </a:r>
            <a:endParaRPr kumimoji="1" lang="en-US" altLang="ko-KR" dirty="0"/>
          </a:p>
          <a:p>
            <a:r>
              <a:rPr kumimoji="1" lang="en-US" altLang="ko-KR" dirty="0"/>
              <a:t>CLIP score : </a:t>
            </a:r>
            <a:r>
              <a:rPr kumimoji="1" lang="ko-KR" altLang="en-US" dirty="0"/>
              <a:t>생성 이미지가 입력 텍스트와 얼마나 잘 맞는지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15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76945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ko-KR" altLang="en-US" dirty="0"/>
              <a:t>그러면 이런 </a:t>
            </a:r>
            <a:r>
              <a:rPr kumimoji="1" lang="en-US" altLang="ko-KR" dirty="0"/>
              <a:t>teacher</a:t>
            </a:r>
            <a:r>
              <a:rPr kumimoji="1" lang="ko-KR" altLang="en-US" dirty="0"/>
              <a:t>가 없는 경우에도 </a:t>
            </a:r>
            <a:r>
              <a:rPr kumimoji="1" lang="en-US" altLang="ko-KR" dirty="0"/>
              <a:t>few-step generator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</a:t>
            </a:r>
            <a:r>
              <a:rPr kumimoji="1" lang="ko-KR" altLang="en-US" dirty="0" err="1"/>
              <a:t>만들수는</a:t>
            </a:r>
            <a:r>
              <a:rPr kumimoji="1" lang="ko-KR" altLang="en-US" dirty="0"/>
              <a:t> 없을까</a:t>
            </a:r>
            <a:r>
              <a:rPr kumimoji="1" lang="en-US" altLang="ko-KR" dirty="0"/>
              <a:t>?</a:t>
            </a:r>
          </a:p>
          <a:p>
            <a:pPr marL="171450" indent="-171450">
              <a:buFontTx/>
              <a:buChar char="-"/>
            </a:pPr>
            <a:r>
              <a:rPr kumimoji="1" lang="en-US" altLang="ko-KR" dirty="0"/>
              <a:t>Distillation</a:t>
            </a:r>
            <a:r>
              <a:rPr kumimoji="1" lang="ko-KR" altLang="en-US" dirty="0"/>
              <a:t>과 비슷하게 </a:t>
            </a:r>
            <a:r>
              <a:rPr kumimoji="1" lang="en-US" altLang="ko-KR" dirty="0"/>
              <a:t>oracle solution map</a:t>
            </a:r>
            <a:r>
              <a:rPr kumimoji="1" lang="ko-KR" altLang="en-US" dirty="0"/>
              <a:t>을 근사해야 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17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290056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ko-KR" altLang="en-US" dirty="0"/>
              <a:t>이 챕터에서 주로 사용하는 내용은 </a:t>
            </a:r>
            <a:r>
              <a:rPr kumimoji="1" lang="en-US" altLang="ko-KR" dirty="0"/>
              <a:t>semigroup property</a:t>
            </a:r>
            <a:r>
              <a:rPr kumimoji="1" lang="ko-KR" altLang="en-US" dirty="0"/>
              <a:t> 성질이다</a:t>
            </a:r>
            <a:r>
              <a:rPr kumimoji="1" lang="en-US" altLang="ko-KR" dirty="0"/>
              <a:t>.</a:t>
            </a:r>
            <a:r>
              <a:rPr kumimoji="1" lang="ko-KR" altLang="en-US" dirty="0"/>
              <a:t> 이를 일반적인 함수에 대해 만족해야 한다고 할 때 그 성질을 </a:t>
            </a:r>
            <a:r>
              <a:rPr kumimoji="1" lang="en-US" altLang="ko-KR" dirty="0"/>
              <a:t>consistency</a:t>
            </a:r>
            <a:r>
              <a:rPr kumimoji="1" lang="ko-KR" altLang="en-US" dirty="0" err="1"/>
              <a:t>라고</a:t>
            </a:r>
            <a:r>
              <a:rPr kumimoji="1" lang="ko-KR" altLang="en-US" dirty="0"/>
              <a:t> 부른다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en-US" altLang="ko-KR" dirty="0"/>
              <a:t>consistency function</a:t>
            </a:r>
            <a:r>
              <a:rPr kumimoji="1" lang="ko-KR" altLang="en-US" dirty="0"/>
              <a:t>은 </a:t>
            </a:r>
            <a:r>
              <a:rPr kumimoji="1" lang="en-US" altLang="ko-KR" dirty="0"/>
              <a:t>trajectory</a:t>
            </a:r>
            <a:r>
              <a:rPr kumimoji="1" lang="ko-KR" altLang="en-US" dirty="0"/>
              <a:t>위의 임의의 점에서 원점으로의 매핑을 말하고 어디에 초점을 두는지에 따라 </a:t>
            </a:r>
            <a:r>
              <a:rPr kumimoji="1" lang="en-US" altLang="ko-KR" dirty="0"/>
              <a:t>3</a:t>
            </a:r>
            <a:r>
              <a:rPr kumimoji="1" lang="ko-KR" altLang="en-US" dirty="0"/>
              <a:t>가지로 나눠서 부르기도 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18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79550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마찬가지로 </a:t>
                </a:r>
                <a:r>
                  <a:rPr kumimoji="1" lang="en-US" altLang="ko-KR" dirty="0"/>
                  <a:t>oracle solution map</a:t>
                </a:r>
                <a:r>
                  <a:rPr kumimoji="1" lang="ko-KR" altLang="en-US" dirty="0"/>
                  <a:t>을 모르고 </a:t>
                </a:r>
                <a:r>
                  <a:rPr kumimoji="1" lang="en-US" altLang="ko-KR" dirty="0"/>
                  <a:t>solver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이용하기엔 비싸기 때문에 이를 근사해야 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중간에 </a:t>
                </a:r>
                <a14:m>
                  <m:oMath xmlns:m="http://schemas.openxmlformats.org/officeDocument/2006/math"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ko-KR" i="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kumimoji="1" lang="en-US" altLang="ko-KR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dirty="0"/>
                  <a:t>의 지점을 하나 더 두고</a:t>
                </a:r>
                <a:r>
                  <a:rPr kumimoji="1" lang="en-US" altLang="ko-KR" dirty="0"/>
                  <a:t>,</a:t>
                </a:r>
                <a:r>
                  <a:rPr kumimoji="1" lang="ko-KR" altLang="en-US" dirty="0"/>
                  <a:t> 짧은 시간에서의 </a:t>
                </a:r>
                <a:r>
                  <a:rPr kumimoji="1" lang="en-US" altLang="ko-KR" dirty="0"/>
                  <a:t>solver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푼 값을 </a:t>
                </a:r>
                <a:r>
                  <a:rPr kumimoji="1" lang="en-US" altLang="ko-KR" dirty="0"/>
                  <a:t>flow</a:t>
                </a:r>
                <a:r>
                  <a:rPr kumimoji="1" lang="ko-KR" altLang="en-US" dirty="0" err="1"/>
                  <a:t>에</a:t>
                </a:r>
                <a:r>
                  <a:rPr kumimoji="1" lang="ko-KR" altLang="en-US" dirty="0"/>
                  <a:t> 넣어도 그 값은 </a:t>
                </a:r>
                <a:r>
                  <a:rPr kumimoji="1" lang="en-US" altLang="ko-KR" dirty="0"/>
                  <a:t>s</a:t>
                </a:r>
                <a:r>
                  <a:rPr kumimoji="1" lang="ko-KR" altLang="en-US" dirty="0"/>
                  <a:t>에서의 값을 </a:t>
                </a:r>
                <a:r>
                  <a:rPr kumimoji="1" lang="en-US" altLang="ko-KR" dirty="0"/>
                  <a:t>flow</a:t>
                </a:r>
                <a:r>
                  <a:rPr kumimoji="1" lang="ko-KR" altLang="en-US" dirty="0" err="1"/>
                  <a:t>에</a:t>
                </a:r>
                <a:r>
                  <a:rPr kumimoji="1" lang="ko-KR" altLang="en-US" dirty="0"/>
                  <a:t> 넣은 값과 같아야 한다는 </a:t>
                </a:r>
                <a:r>
                  <a:rPr kumimoji="1" lang="en-US" altLang="ko-KR" dirty="0"/>
                  <a:t>self consistency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만족하게끔 해야 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target</a:t>
                </a:r>
                <a:r>
                  <a:rPr kumimoji="1" lang="ko-KR" altLang="en-US" dirty="0"/>
                  <a:t>이 </a:t>
                </a:r>
                <a:r>
                  <a:rPr kumimoji="1" lang="en-US" altLang="ko-KR" dirty="0"/>
                  <a:t>theta</a:t>
                </a:r>
                <a:r>
                  <a:rPr kumimoji="1" lang="ko-KR" altLang="en-US" dirty="0" err="1"/>
                  <a:t>에</a:t>
                </a:r>
                <a:r>
                  <a:rPr kumimoji="1" lang="ko-KR" altLang="en-US" dirty="0"/>
                  <a:t> 의존해서 붕괴하는 현상을 막기위해서 </a:t>
                </a:r>
                <a:r>
                  <a:rPr kumimoji="1" lang="en-US" altLang="ko-KR" dirty="0"/>
                  <a:t>stop-gradient operator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넣는다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stop-gradient</a:t>
                </a:r>
                <a:r>
                  <a:rPr kumimoji="1" lang="ko-KR" altLang="en-US" dirty="0"/>
                  <a:t>의 업데이트는 다음 장에서 다룬다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마찬가지로 </a:t>
                </a:r>
                <a:r>
                  <a:rPr kumimoji="1" lang="en-US" altLang="ko-KR" dirty="0"/>
                  <a:t>oracle solution map</a:t>
                </a:r>
                <a:r>
                  <a:rPr kumimoji="1" lang="ko-KR" altLang="en-US" dirty="0"/>
                  <a:t>을 모르고 </a:t>
                </a:r>
                <a:r>
                  <a:rPr kumimoji="1" lang="en-US" altLang="ko-KR" dirty="0"/>
                  <a:t>solver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이용하기엔 비싸기 때문에 이를 근사해야 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ko-KR" altLang="en-US" dirty="0"/>
                  <a:t>중간에 </a:t>
                </a:r>
                <a:r>
                  <a:rPr kumimoji="1" lang="en-US" altLang="ko-KR" i="0" dirty="0">
                    <a:latin typeface="Cambria Math" panose="02040503050406030204" pitchFamily="18" charset="0"/>
                  </a:rPr>
                  <a:t>𝑠−Δ𝑠</a:t>
                </a:r>
                <a:r>
                  <a:rPr kumimoji="1" lang="ko-KR" altLang="en-US" dirty="0"/>
                  <a:t>의 지점을 하나 더 두고</a:t>
                </a:r>
                <a:r>
                  <a:rPr kumimoji="1" lang="en-US" altLang="ko-KR" dirty="0"/>
                  <a:t>,</a:t>
                </a:r>
                <a:r>
                  <a:rPr kumimoji="1" lang="ko-KR" altLang="en-US" dirty="0"/>
                  <a:t> 짧은 시간에서의 </a:t>
                </a:r>
                <a:r>
                  <a:rPr kumimoji="1" lang="en-US" altLang="ko-KR" dirty="0"/>
                  <a:t>solver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푼 값을 </a:t>
                </a:r>
                <a:r>
                  <a:rPr kumimoji="1" lang="en-US" altLang="ko-KR" dirty="0"/>
                  <a:t>flow</a:t>
                </a:r>
                <a:r>
                  <a:rPr kumimoji="1" lang="ko-KR" altLang="en-US" dirty="0" err="1"/>
                  <a:t>에</a:t>
                </a:r>
                <a:r>
                  <a:rPr kumimoji="1" lang="ko-KR" altLang="en-US" dirty="0"/>
                  <a:t> 넣어도 그 값은 </a:t>
                </a:r>
                <a:r>
                  <a:rPr kumimoji="1" lang="en-US" altLang="ko-KR" dirty="0"/>
                  <a:t>s</a:t>
                </a:r>
                <a:r>
                  <a:rPr kumimoji="1" lang="ko-KR" altLang="en-US" dirty="0"/>
                  <a:t>에서의 값을 </a:t>
                </a:r>
                <a:r>
                  <a:rPr kumimoji="1" lang="en-US" altLang="ko-KR" dirty="0"/>
                  <a:t>flow</a:t>
                </a:r>
                <a:r>
                  <a:rPr kumimoji="1" lang="ko-KR" altLang="en-US" dirty="0" err="1"/>
                  <a:t>에</a:t>
                </a:r>
                <a:r>
                  <a:rPr kumimoji="1" lang="ko-KR" altLang="en-US" dirty="0"/>
                  <a:t> 넣은 값과 같아야 한다는 </a:t>
                </a:r>
                <a:r>
                  <a:rPr kumimoji="1" lang="en-US" altLang="ko-KR" dirty="0"/>
                  <a:t>self consistency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만족하게끔 해야 한다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target</a:t>
                </a:r>
                <a:r>
                  <a:rPr kumimoji="1" lang="ko-KR" altLang="en-US" dirty="0"/>
                  <a:t>이 </a:t>
                </a:r>
                <a:r>
                  <a:rPr kumimoji="1" lang="en-US" altLang="ko-KR" dirty="0"/>
                  <a:t>theta</a:t>
                </a:r>
                <a:r>
                  <a:rPr kumimoji="1" lang="ko-KR" altLang="en-US" dirty="0" err="1"/>
                  <a:t>에</a:t>
                </a:r>
                <a:r>
                  <a:rPr kumimoji="1" lang="ko-KR" altLang="en-US" dirty="0"/>
                  <a:t> 의존해서 붕괴하는 현상을 막기위해서 </a:t>
                </a:r>
                <a:r>
                  <a:rPr kumimoji="1" lang="en-US" altLang="ko-KR" dirty="0"/>
                  <a:t>stop-gradient operator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넣는다</a:t>
                </a:r>
                <a:r>
                  <a:rPr kumimoji="1" lang="en-US" altLang="ko-KR" dirty="0"/>
                  <a:t>.</a:t>
                </a:r>
              </a:p>
              <a:p>
                <a:pPr marL="171450" indent="-171450">
                  <a:buFontTx/>
                  <a:buChar char="-"/>
                </a:pPr>
                <a:r>
                  <a:rPr kumimoji="1" lang="en-US" altLang="ko-KR" dirty="0"/>
                  <a:t>stop-gradient</a:t>
                </a:r>
                <a:r>
                  <a:rPr kumimoji="1" lang="ko-KR" altLang="en-US" dirty="0"/>
                  <a:t>의 업데이트는 다음 장에서 다룬다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19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593029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EMA</a:t>
            </a:r>
            <a:r>
              <a:rPr kumimoji="1" lang="ko-KR" altLang="en-US" dirty="0"/>
              <a:t> 부분</a:t>
            </a:r>
            <a:r>
              <a:rPr kumimoji="1" lang="en-US" altLang="ko-KR" dirty="0"/>
              <a:t>, theta^-</a:t>
            </a:r>
            <a:r>
              <a:rPr kumimoji="1" lang="ko-KR" altLang="en-US" dirty="0"/>
              <a:t>의 업데이트 </a:t>
            </a:r>
            <a:r>
              <a:rPr kumimoji="1" lang="en-US" altLang="ko-KR" dirty="0"/>
              <a:t>appendix</a:t>
            </a:r>
            <a:r>
              <a:rPr kumimoji="1" lang="ko-KR" altLang="en-US" dirty="0"/>
              <a:t>로 추가</a:t>
            </a:r>
            <a:endParaRPr kumimoji="1" lang="en-US" altLang="ko-KR" dirty="0"/>
          </a:p>
          <a:p>
            <a:r>
              <a:rPr kumimoji="1" lang="en-US" altLang="ko-KR" dirty="0"/>
              <a:t>-</a:t>
            </a:r>
            <a:r>
              <a:rPr kumimoji="1" lang="ko-KR" altLang="en-US" dirty="0"/>
              <a:t> </a:t>
            </a:r>
            <a:r>
              <a:rPr lang="ko-KR" altLang="ko-KR" dirty="0" err="1"/>
              <a:t>Teacher의</a:t>
            </a:r>
            <a:r>
              <a:rPr lang="ko-KR" altLang="ko-KR" dirty="0"/>
              <a:t> 짧은 </a:t>
            </a:r>
            <a:r>
              <a:rPr lang="ko-KR" altLang="ko-KR" dirty="0" err="1"/>
              <a:t>denoising</a:t>
            </a:r>
            <a:r>
              <a:rPr lang="ko-KR" altLang="ko-KR" dirty="0"/>
              <a:t> </a:t>
            </a:r>
            <a:r>
              <a:rPr lang="ko-KR" altLang="ko-KR" dirty="0" err="1"/>
              <a:t>step이</a:t>
            </a:r>
            <a:r>
              <a:rPr lang="ko-KR" altLang="ko-KR" dirty="0"/>
              <a:t> 올바른 방향을 제공하고, \(</a:t>
            </a:r>
            <a:r>
              <a:rPr lang="ko-KR" altLang="ko-KR" dirty="0" err="1"/>
              <a:t>f</a:t>
            </a:r>
            <a:r>
              <a:rPr lang="ko-KR" altLang="ko-KR" dirty="0"/>
              <a:t>(x_0,0)=x_0\)라는 경계 조건이 \(</a:t>
            </a:r>
            <a:r>
              <a:rPr lang="ko-KR" altLang="ko-KR" dirty="0" err="1"/>
              <a:t>t</a:t>
            </a:r>
            <a:r>
              <a:rPr lang="ko-KR" altLang="ko-KR" dirty="0"/>
              <a:t>=0\)에서 정답을 고정하므로, 이 </a:t>
            </a:r>
            <a:r>
              <a:rPr lang="ko-KR" altLang="ko-KR" dirty="0" err="1"/>
              <a:t>local</a:t>
            </a:r>
            <a:r>
              <a:rPr lang="ko-KR" altLang="ko-KR" dirty="0"/>
              <a:t> </a:t>
            </a:r>
            <a:r>
              <a:rPr lang="ko-KR" altLang="ko-KR" dirty="0" err="1"/>
              <a:t>consistency가</a:t>
            </a:r>
            <a:r>
              <a:rPr lang="ko-KR" altLang="ko-KR" dirty="0"/>
              <a:t> 반복되면 전체 </a:t>
            </a:r>
            <a:r>
              <a:rPr lang="ko-KR" altLang="ko-KR" dirty="0" err="1"/>
              <a:t>trajectory의</a:t>
            </a:r>
            <a:r>
              <a:rPr lang="ko-KR" altLang="ko-KR" dirty="0"/>
              <a:t> </a:t>
            </a:r>
            <a:r>
              <a:rPr lang="ko-KR" altLang="ko-KR" dirty="0" err="1"/>
              <a:t>clean</a:t>
            </a:r>
            <a:r>
              <a:rPr lang="ko-KR" altLang="ko-KR" dirty="0"/>
              <a:t> </a:t>
            </a:r>
            <a:r>
              <a:rPr lang="ko-KR" altLang="ko-KR" dirty="0" err="1"/>
              <a:t>endpoint를</a:t>
            </a:r>
            <a:r>
              <a:rPr lang="ko-KR" altLang="ko-KR" dirty="0"/>
              <a:t> 학습할 수 있다.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20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929120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ko-KR" altLang="en-US" dirty="0"/>
              <a:t>여전히 </a:t>
            </a:r>
            <a:r>
              <a:rPr kumimoji="1" lang="en-US" altLang="ko-KR" dirty="0"/>
              <a:t>oracle flow map</a:t>
            </a:r>
            <a:r>
              <a:rPr kumimoji="1" lang="ko-KR" altLang="en-US" dirty="0"/>
              <a:t>을 모르므로 근사해서 구해야 한다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en-US" altLang="ko-KR" dirty="0"/>
              <a:t>teacher</a:t>
            </a:r>
            <a:r>
              <a:rPr kumimoji="1" lang="ko-KR" altLang="en-US" dirty="0"/>
              <a:t>하에서의 </a:t>
            </a:r>
            <a:r>
              <a:rPr kumimoji="1" lang="en-US" altLang="ko-KR" dirty="0"/>
              <a:t>DDIM solver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고려하면 다음과 같이 구할 수 있고 이를 </a:t>
            </a:r>
            <a:r>
              <a:rPr kumimoji="1" lang="en-US" altLang="ko-KR" dirty="0"/>
              <a:t>CD</a:t>
            </a:r>
            <a:r>
              <a:rPr kumimoji="1" lang="ko-KR" altLang="en-US" dirty="0" err="1"/>
              <a:t>라고</a:t>
            </a:r>
            <a:r>
              <a:rPr kumimoji="1" lang="ko-KR" altLang="en-US" dirty="0"/>
              <a:t> 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21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759910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kumimoji="1" lang="en-US" altLang="ko-KR" dirty="0"/>
              <a:t>teacher</a:t>
            </a:r>
            <a:r>
              <a:rPr kumimoji="1" lang="ko-KR" altLang="en-US" dirty="0"/>
              <a:t>가 없는 경우에는 </a:t>
            </a:r>
            <a:r>
              <a:rPr kumimoji="1" lang="en-US" altLang="ko-KR" dirty="0"/>
              <a:t>score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</a:t>
            </a:r>
            <a:r>
              <a:rPr kumimoji="1" lang="en-US" altLang="ko-KR" dirty="0"/>
              <a:t>teacher</a:t>
            </a:r>
            <a:r>
              <a:rPr kumimoji="1" lang="ko-KR" altLang="en-US" dirty="0"/>
              <a:t>로 구할 수가 없으므로 다른 방법이 필요하다</a:t>
            </a:r>
            <a:r>
              <a:rPr kumimoji="1" lang="en-US" altLang="ko-KR" dirty="0"/>
              <a:t>.</a:t>
            </a:r>
          </a:p>
          <a:p>
            <a:pPr marL="171450" indent="-171450">
              <a:buFontTx/>
              <a:buChar char="-"/>
            </a:pPr>
            <a:r>
              <a:rPr kumimoji="1" lang="ko-KR" altLang="en-US" dirty="0"/>
              <a:t>이를 구하기 위해 </a:t>
            </a:r>
            <a:r>
              <a:rPr kumimoji="1" lang="en-US" altLang="ko-KR" dirty="0"/>
              <a:t>one-point sample</a:t>
            </a:r>
            <a:r>
              <a:rPr kumimoji="1" lang="ko-KR" altLang="en-US" dirty="0"/>
              <a:t> </a:t>
            </a:r>
            <a:r>
              <a:rPr kumimoji="1" lang="en-US" altLang="ko-KR" dirty="0"/>
              <a:t>estimator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고려한다</a:t>
            </a:r>
            <a:r>
              <a:rPr kumimoji="1" lang="en-US" altLang="ko-KR" dirty="0"/>
              <a:t>.</a:t>
            </a:r>
            <a:r>
              <a:rPr kumimoji="1" lang="ko-KR" altLang="en-US" dirty="0"/>
              <a:t> 실제 </a:t>
            </a:r>
            <a:r>
              <a:rPr kumimoji="1" lang="en-US" altLang="ko-KR" dirty="0"/>
              <a:t>score</a:t>
            </a:r>
            <a:r>
              <a:rPr kumimoji="1" lang="ko-KR" altLang="en-US" dirty="0"/>
              <a:t>와는 다르지만 최적화 과정에서 조건부 </a:t>
            </a:r>
            <a:r>
              <a:rPr kumimoji="1" lang="ko-KR" altLang="en-US" dirty="0" err="1"/>
              <a:t>기댓값으로</a:t>
            </a:r>
            <a:r>
              <a:rPr kumimoji="1" lang="ko-KR" altLang="en-US" dirty="0"/>
              <a:t> 계산되기 때문에 적절한 </a:t>
            </a:r>
            <a:r>
              <a:rPr kumimoji="1" lang="ko-KR" altLang="en-US" dirty="0" err="1"/>
              <a:t>추정량이다</a:t>
            </a:r>
            <a:r>
              <a:rPr kumimoji="1"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22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551221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-</a:t>
            </a:r>
            <a:r>
              <a:rPr kumimoji="1" lang="ko-KR" altLang="en-US" dirty="0"/>
              <a:t> </a:t>
            </a:r>
            <a:r>
              <a:rPr kumimoji="1" lang="en-US" altLang="ko-KR" dirty="0" err="1"/>
              <a:t>f_theta</a:t>
            </a:r>
            <a:r>
              <a:rPr kumimoji="1" lang="ko-KR" altLang="en-US" dirty="0"/>
              <a:t>의 구조를 다음과 같이 설정한다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94879-D36D-C143-8233-D3207D79C16B}" type="slidenum">
              <a:rPr kumimoji="1" lang="ko-KR" altLang="en-US" smtClean="0"/>
              <a:t>26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22694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>
            <a:extLst>
              <a:ext uri="{FF2B5EF4-FFF2-40B4-BE49-F238E27FC236}">
                <a16:creationId xmlns:a16="http://schemas.microsoft.com/office/drawing/2014/main" id="{22E0C20C-E117-1C3C-BADA-C2F9828A67DC}"/>
              </a:ext>
            </a:extLst>
          </p:cNvPr>
          <p:cNvSpPr/>
          <p:nvPr userDrawn="1"/>
        </p:nvSpPr>
        <p:spPr>
          <a:xfrm>
            <a:off x="174929" y="1598212"/>
            <a:ext cx="11831541" cy="1574358"/>
          </a:xfrm>
          <a:prstGeom prst="roundRect">
            <a:avLst/>
          </a:prstGeom>
          <a:solidFill>
            <a:srgbClr val="6D89B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832FA8F-1A24-A742-4813-1FA039A58AA8}"/>
              </a:ext>
            </a:extLst>
          </p:cNvPr>
          <p:cNvSpPr/>
          <p:nvPr userDrawn="1"/>
        </p:nvSpPr>
        <p:spPr>
          <a:xfrm>
            <a:off x="0" y="6550429"/>
            <a:ext cx="4330931" cy="307571"/>
          </a:xfrm>
          <a:prstGeom prst="rect">
            <a:avLst/>
          </a:prstGeom>
          <a:solidFill>
            <a:srgbClr val="0339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        Kyeong Tae Ko (Seoul National University)</a:t>
            </a:r>
            <a:endParaRPr kumimoji="1"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E8EC914-8307-C46D-B687-A64E99C9BAD7}"/>
              </a:ext>
            </a:extLst>
          </p:cNvPr>
          <p:cNvSpPr/>
          <p:nvPr userDrawn="1"/>
        </p:nvSpPr>
        <p:spPr>
          <a:xfrm>
            <a:off x="4330931" y="6550428"/>
            <a:ext cx="5253644" cy="307571"/>
          </a:xfrm>
          <a:prstGeom prst="rect">
            <a:avLst/>
          </a:prstGeom>
          <a:solidFill>
            <a:srgbClr val="03397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Ch.10 ~ 11 Distillation, Scratch and General Flow Map Learning</a:t>
            </a:r>
            <a:endParaRPr kumimoji="1"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4F4593E-6E1D-C144-CCDE-A2455C7E6750}"/>
              </a:ext>
            </a:extLst>
          </p:cNvPr>
          <p:cNvSpPr/>
          <p:nvPr userDrawn="1"/>
        </p:nvSpPr>
        <p:spPr>
          <a:xfrm>
            <a:off x="9584576" y="6550427"/>
            <a:ext cx="1587729" cy="307571"/>
          </a:xfrm>
          <a:prstGeom prst="rect">
            <a:avLst/>
          </a:prstGeom>
          <a:solidFill>
            <a:srgbClr val="03397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August 31, 2026</a:t>
            </a:r>
            <a:endParaRPr kumimoji="1"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13A5CCA-7EE2-3C67-9645-FBB09A20CD05}"/>
              </a:ext>
            </a:extLst>
          </p:cNvPr>
          <p:cNvSpPr/>
          <p:nvPr userDrawn="1"/>
        </p:nvSpPr>
        <p:spPr>
          <a:xfrm>
            <a:off x="11172305" y="6550426"/>
            <a:ext cx="1019695" cy="307571"/>
          </a:xfrm>
          <a:prstGeom prst="rect">
            <a:avLst/>
          </a:prstGeom>
          <a:solidFill>
            <a:srgbClr val="03397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DA8F2718-0849-8432-9340-443955653181}"/>
              </a:ext>
            </a:extLst>
          </p:cNvPr>
          <p:cNvSpPr txBox="1">
            <a:spLocks/>
          </p:cNvSpPr>
          <p:nvPr userDrawn="1"/>
        </p:nvSpPr>
        <p:spPr>
          <a:xfrm>
            <a:off x="322028" y="2200350"/>
            <a:ext cx="11648661" cy="64758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kumimoji="1" lang="en-US" altLang="ko-KR" sz="2000" dirty="0"/>
              <a:t>The principles of Diffusion Models</a:t>
            </a:r>
            <a:endParaRPr kumimoji="1" lang="ko-KR" alt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B1E414-908C-1477-7BF2-FEEAF40C00AC}"/>
              </a:ext>
            </a:extLst>
          </p:cNvPr>
          <p:cNvSpPr txBox="1"/>
          <p:nvPr userDrawn="1"/>
        </p:nvSpPr>
        <p:spPr>
          <a:xfrm>
            <a:off x="5325362" y="3685431"/>
            <a:ext cx="1745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ko-KR" sz="1800" dirty="0">
                <a:latin typeface="Arial" panose="020B0604020202020204" pitchFamily="34" charset="0"/>
                <a:cs typeface="Arial" panose="020B0604020202020204" pitchFamily="34" charset="0"/>
              </a:rPr>
              <a:t>Kyeong Tae Ko</a:t>
            </a:r>
            <a:endParaRPr kumimoji="1" lang="ko-KR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AE5AC3-80F3-4E47-1662-7BFAAA4ADF52}"/>
              </a:ext>
            </a:extLst>
          </p:cNvPr>
          <p:cNvSpPr txBox="1"/>
          <p:nvPr userDrawn="1"/>
        </p:nvSpPr>
        <p:spPr>
          <a:xfrm>
            <a:off x="4961832" y="4340125"/>
            <a:ext cx="24721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Seoul National University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574D96-BECE-B19D-3906-785FE51AFAAE}"/>
              </a:ext>
            </a:extLst>
          </p:cNvPr>
          <p:cNvSpPr txBox="1"/>
          <p:nvPr userDrawn="1"/>
        </p:nvSpPr>
        <p:spPr>
          <a:xfrm>
            <a:off x="5358576" y="4964041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August 31, 2026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57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7FE20D0E-9B91-349E-3C07-6A7D50995FEE}"/>
              </a:ext>
            </a:extLst>
          </p:cNvPr>
          <p:cNvSpPr/>
          <p:nvPr userDrawn="1"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0339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38AC643-4AD0-1664-40A9-DEE708101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F0F1E88-C990-4043-47A9-D68C21CDA0E1}"/>
              </a:ext>
            </a:extLst>
          </p:cNvPr>
          <p:cNvSpPr/>
          <p:nvPr userDrawn="1"/>
        </p:nvSpPr>
        <p:spPr>
          <a:xfrm>
            <a:off x="0" y="6550429"/>
            <a:ext cx="4330931" cy="307571"/>
          </a:xfrm>
          <a:prstGeom prst="rect">
            <a:avLst/>
          </a:prstGeom>
          <a:solidFill>
            <a:srgbClr val="0339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        Kyeong Tae Ko (Seoul National University)</a:t>
            </a:r>
            <a:endParaRPr kumimoji="1"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3EDB551-9442-FF53-3481-985E68F6C07F}"/>
              </a:ext>
            </a:extLst>
          </p:cNvPr>
          <p:cNvSpPr/>
          <p:nvPr userDrawn="1"/>
        </p:nvSpPr>
        <p:spPr>
          <a:xfrm>
            <a:off x="4330931" y="6550428"/>
            <a:ext cx="5253644" cy="307571"/>
          </a:xfrm>
          <a:prstGeom prst="rect">
            <a:avLst/>
          </a:prstGeom>
          <a:solidFill>
            <a:srgbClr val="03397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Ch.10 ~ 11 Distillation, Scratch and General Flow Map Learning</a:t>
            </a:r>
            <a:endParaRPr kumimoji="1"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2CBB697-20BA-C0F1-2336-37B21CFEC0DD}"/>
              </a:ext>
            </a:extLst>
          </p:cNvPr>
          <p:cNvSpPr/>
          <p:nvPr userDrawn="1"/>
        </p:nvSpPr>
        <p:spPr>
          <a:xfrm>
            <a:off x="9584576" y="6550427"/>
            <a:ext cx="1587729" cy="307571"/>
          </a:xfrm>
          <a:prstGeom prst="rect">
            <a:avLst/>
          </a:prstGeom>
          <a:solidFill>
            <a:srgbClr val="03397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August 31, 2026</a:t>
            </a:r>
            <a:endParaRPr kumimoji="1"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422565A-90C9-A0E0-4F89-EE4E5981BD45}"/>
              </a:ext>
            </a:extLst>
          </p:cNvPr>
          <p:cNvSpPr/>
          <p:nvPr userDrawn="1"/>
        </p:nvSpPr>
        <p:spPr>
          <a:xfrm>
            <a:off x="11172305" y="6550426"/>
            <a:ext cx="1019695" cy="307571"/>
          </a:xfrm>
          <a:prstGeom prst="rect">
            <a:avLst/>
          </a:prstGeom>
          <a:solidFill>
            <a:srgbClr val="03397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764CEEC0-DF18-0F7C-8115-8E333087C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24" y="175307"/>
            <a:ext cx="12125076" cy="44952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kumimoji="1"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410354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95AEB5-C44B-799B-D89E-19F0ABE88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3117F94-30E7-9839-B191-317771077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1F63A5-394D-AB12-AC8D-09BC07E327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48F7E9-7C9F-EF1E-B302-6A518AD4A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705E6B-B267-6793-61A4-9AB4B1B0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52B470-5809-A042-8091-B352EB54B5D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39890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4A640C-870E-FA3F-FB06-DBE4943B5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796392"/>
          </a:xfrm>
          <a:prstGeom prst="rect">
            <a:avLst/>
          </a:prstGeo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EF2FCF5-D807-62B5-85E1-EEAEC12FF7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F5E068D-B2A4-2A8B-DDAF-1FCC731E3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1AE92FF-ED8B-7A3A-9839-C704197A96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1EDABD-9B5F-953A-24E3-245EB1489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E6DE1F3-16B4-A985-682C-D42D83F55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52B470-5809-A042-8091-B352EB54B5D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21071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CB6A1E-4041-2404-F78A-CB781693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793ACA2-1A95-2333-C06E-6A160EA02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71BB287-6722-DA8E-D334-3B5486DE1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B0FCE4-6FEE-AC49-BD16-1ACDA1999E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34D5943-C914-14D4-C8E3-6641CC5092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E09E7EF-04C9-79D4-94E6-5D4AD8C74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8E6D287-FA49-FECF-EAE8-4D06B0821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DA6A842-426E-BED1-9439-16E83BC2E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52B470-5809-A042-8091-B352EB54B5D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6882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BB67EC-DAC9-04FF-E454-9D977A220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796392"/>
          </a:xfrm>
          <a:prstGeom prst="rect">
            <a:avLst/>
          </a:prstGeo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7532C8F-4E03-B05D-BC4D-02C680EBD9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ED78D45-6BF6-D619-B5F3-2E592BED2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4F2ADBA-5E86-E865-BA4A-436CCF329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52B470-5809-A042-8091-B352EB54B5D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5036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544703D-0C88-C379-467F-FF6D6A60A9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A0B87A8-E0ED-CE19-431A-06F38BABE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5AB53A5-ED29-F56E-5A80-4CB897234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52B470-5809-A042-8091-B352EB54B5D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275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C5DB2ED-40E0-CF64-4C6C-2C9E998F1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A04264-6CB8-58EB-2594-1DF969821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11B6952-DB19-66FC-7F9E-612A36F26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1B0FF57-A60B-7BA7-2277-C67E29BF41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EC03B16-5A55-253F-A91D-E6ED20E72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096FDDB-8CEC-BB4D-A5B1-F0C115110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52B470-5809-A042-8091-B352EB54B5D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46776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3A0A24-4130-E15D-A6DE-0EC7803A7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6CA056F-318D-D826-CDFE-E930FC13A7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2B80221-4B50-9B20-04D4-56FCF97ED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8A8B060-9137-7E5B-B950-EC8A196576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F26B84B-DF9E-061A-6BD9-3B5D4FE13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7B75C09-645B-C399-D0DE-049E52549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52B470-5809-A042-8091-B352EB54B5D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15496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03E5B1-5A43-DF8D-61B2-87F0A62BE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796392"/>
          </a:xfrm>
          <a:prstGeom prst="rect">
            <a:avLst/>
          </a:prstGeo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9A23E49-BF1E-57A1-4608-68AF473C8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2C206E9-D2A8-2969-55EF-E7A2E61B4A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225255-4DE4-C31E-933B-F78B74A6E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E7D269-4986-00FF-45B4-0DAB4EC4B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52B470-5809-A042-8091-B352EB54B5D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9297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7813312-48E4-FE4F-0A41-62995DC64B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DDFBE28-0AB1-2630-C6C0-21EAE25AF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92171A-9842-66F5-646A-B654B9B466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993F00-13A4-BAEF-99F6-564F4E90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5AA156-FF10-486E-4040-E812EEC32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52B470-5809-A042-8091-B352EB54B5D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827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92E1BE-344E-877C-CEB4-E868788D1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 dirty="0"/>
              <a:t>마스터 텍스트 스타일을 편집하려면 클릭</a:t>
            </a:r>
          </a:p>
          <a:p>
            <a:pPr lvl="1"/>
            <a:r>
              <a:rPr kumimoji="1" lang="ko-KR" altLang="en-US" dirty="0"/>
              <a:t>두 번째 수준</a:t>
            </a:r>
          </a:p>
          <a:p>
            <a:pPr lvl="2"/>
            <a:r>
              <a:rPr kumimoji="1" lang="ko-KR" altLang="en-US" dirty="0"/>
              <a:t>세 번째 수준</a:t>
            </a:r>
          </a:p>
          <a:p>
            <a:pPr lvl="3"/>
            <a:r>
              <a:rPr kumimoji="1" lang="ko-KR" altLang="en-US" dirty="0"/>
              <a:t>네 번째 수준</a:t>
            </a:r>
          </a:p>
          <a:p>
            <a:pPr lvl="4"/>
            <a:r>
              <a:rPr kumimoji="1" lang="ko-KR" altLang="en-US" dirty="0"/>
              <a:t>다섯 번째 수준</a:t>
            </a:r>
          </a:p>
        </p:txBody>
      </p:sp>
    </p:spTree>
    <p:extLst>
      <p:ext uri="{BB962C8B-B14F-4D97-AF65-F5344CB8AC3E}">
        <p14:creationId xmlns:p14="http://schemas.microsoft.com/office/powerpoint/2010/main" val="95124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0.png"/><Relationship Id="rId4" Type="http://schemas.openxmlformats.org/officeDocument/2006/relationships/image" Target="../media/image9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10.png"/><Relationship Id="rId7" Type="http://schemas.openxmlformats.org/officeDocument/2006/relationships/image" Target="../media/image1340.png"/><Relationship Id="rId2" Type="http://schemas.openxmlformats.org/officeDocument/2006/relationships/image" Target="../media/image1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0.png"/><Relationship Id="rId9" Type="http://schemas.openxmlformats.org/officeDocument/2006/relationships/image" Target="../media/image1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2" Type="http://schemas.openxmlformats.org/officeDocument/2006/relationships/image" Target="../media/image14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7.png"/><Relationship Id="rId7" Type="http://schemas.openxmlformats.org/officeDocument/2006/relationships/image" Target="../media/image161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165.png"/><Relationship Id="rId5" Type="http://schemas.openxmlformats.org/officeDocument/2006/relationships/image" Target="../media/image159.png"/><Relationship Id="rId10" Type="http://schemas.openxmlformats.org/officeDocument/2006/relationships/image" Target="../media/image164.png"/><Relationship Id="rId4" Type="http://schemas.openxmlformats.org/officeDocument/2006/relationships/image" Target="../media/image158.png"/><Relationship Id="rId9" Type="http://schemas.openxmlformats.org/officeDocument/2006/relationships/image" Target="../media/image16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0.png"/><Relationship Id="rId7" Type="http://schemas.openxmlformats.org/officeDocument/2006/relationships/image" Target="../media/image1620.png"/><Relationship Id="rId2" Type="http://schemas.openxmlformats.org/officeDocument/2006/relationships/image" Target="../media/image15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0.png"/><Relationship Id="rId5" Type="http://schemas.openxmlformats.org/officeDocument/2006/relationships/image" Target="../media/image1600.png"/><Relationship Id="rId4" Type="http://schemas.openxmlformats.org/officeDocument/2006/relationships/image" Target="../media/image159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0.png"/><Relationship Id="rId7" Type="http://schemas.openxmlformats.org/officeDocument/2006/relationships/image" Target="../media/image170.png"/><Relationship Id="rId2" Type="http://schemas.openxmlformats.org/officeDocument/2006/relationships/image" Target="../media/image16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5" Type="http://schemas.openxmlformats.org/officeDocument/2006/relationships/image" Target="../media/image1680.png"/><Relationship Id="rId4" Type="http://schemas.openxmlformats.org/officeDocument/2006/relationships/image" Target="../media/image167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71.png"/><Relationship Id="rId7" Type="http://schemas.openxmlformats.org/officeDocument/2006/relationships/image" Target="../media/image175.png"/><Relationship Id="rId2" Type="http://schemas.openxmlformats.org/officeDocument/2006/relationships/image" Target="../media/image15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Relationship Id="rId9" Type="http://schemas.openxmlformats.org/officeDocument/2006/relationships/image" Target="../media/image17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3" Type="http://schemas.openxmlformats.org/officeDocument/2006/relationships/image" Target="../media/image179.png"/><Relationship Id="rId7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Relationship Id="rId9" Type="http://schemas.openxmlformats.org/officeDocument/2006/relationships/image" Target="../media/image18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png"/><Relationship Id="rId5" Type="http://schemas.openxmlformats.org/officeDocument/2006/relationships/image" Target="../media/image192.png"/><Relationship Id="rId4" Type="http://schemas.openxmlformats.org/officeDocument/2006/relationships/image" Target="../media/image19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3.png"/><Relationship Id="rId4" Type="http://schemas.openxmlformats.org/officeDocument/2006/relationships/image" Target="../media/image17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5.png"/><Relationship Id="rId4" Type="http://schemas.openxmlformats.org/officeDocument/2006/relationships/image" Target="../media/image20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7" Type="http://schemas.openxmlformats.org/officeDocument/2006/relationships/image" Target="../media/image219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4" Type="http://schemas.openxmlformats.org/officeDocument/2006/relationships/image" Target="../media/image21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221.png"/><Relationship Id="rId7" Type="http://schemas.openxmlformats.org/officeDocument/2006/relationships/image" Target="../media/image225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5" Type="http://schemas.openxmlformats.org/officeDocument/2006/relationships/image" Target="../media/image223.png"/><Relationship Id="rId4" Type="http://schemas.openxmlformats.org/officeDocument/2006/relationships/image" Target="../media/image2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0.png"/><Relationship Id="rId2" Type="http://schemas.openxmlformats.org/officeDocument/2006/relationships/image" Target="../media/image2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0.png"/><Relationship Id="rId5" Type="http://schemas.openxmlformats.org/officeDocument/2006/relationships/image" Target="../media/image2230.png"/><Relationship Id="rId4" Type="http://schemas.openxmlformats.org/officeDocument/2006/relationships/image" Target="../media/image222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0.png"/><Relationship Id="rId2" Type="http://schemas.openxmlformats.org/officeDocument/2006/relationships/image" Target="../media/image17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0.png"/><Relationship Id="rId2" Type="http://schemas.openxmlformats.org/officeDocument/2006/relationships/image" Target="../media/image22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80.png"/><Relationship Id="rId4" Type="http://schemas.openxmlformats.org/officeDocument/2006/relationships/image" Target="../media/image22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EC13859-C00A-5535-45DB-409A57DA8ABE}"/>
              </a:ext>
            </a:extLst>
          </p:cNvPr>
          <p:cNvSpPr txBox="1"/>
          <p:nvPr/>
        </p:nvSpPr>
        <p:spPr>
          <a:xfrm>
            <a:off x="1218094" y="1892411"/>
            <a:ext cx="9755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Ch. 10 ~ 11 Distillation, From Scratch and General Flow Map Learning</a:t>
            </a:r>
            <a:endParaRPr kumimoji="1"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461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C7F16ACC-9784-4B94-000D-C397CC58B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9</a:t>
            </a:r>
            <a:r>
              <a:rPr kumimoji="1" lang="ko-KR" altLang="en-US" dirty="0"/>
              <a:t>장의 </a:t>
            </a:r>
            <a:r>
              <a:rPr kumimoji="1" lang="en-US" altLang="ko-KR" dirty="0"/>
              <a:t>Solver </a:t>
            </a:r>
            <a:r>
              <a:rPr kumimoji="1" lang="ko-KR" altLang="en-US" dirty="0"/>
              <a:t>내용을 다시 생각해보자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5F6A4-5BFF-032D-1667-734A76A2FAC7}"/>
              </a:ext>
            </a:extLst>
          </p:cNvPr>
          <p:cNvSpPr txBox="1"/>
          <p:nvPr/>
        </p:nvSpPr>
        <p:spPr>
          <a:xfrm>
            <a:off x="302151" y="1335501"/>
            <a:ext cx="9270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장에서는 샘플링을 어떻게 하면 빠르게 할 수 있을지에 대한 문제를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solver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관점에서 바라봤다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8DEEF9-17DE-CBE9-37F0-28AA3DF5A0BD}"/>
              </a:ext>
            </a:extLst>
          </p:cNvPr>
          <p:cNvSpPr txBox="1"/>
          <p:nvPr/>
        </p:nvSpPr>
        <p:spPr>
          <a:xfrm>
            <a:off x="302151" y="1701565"/>
            <a:ext cx="9781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Sampling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과정에서의 적분을 어떻게 효율적으로 해서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NFE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줄일 수 있는지가 주된 쟁점 중 하나였다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5969DA-92FB-BC97-8F75-81AD508A7D6E}"/>
              </a:ext>
            </a:extLst>
          </p:cNvPr>
          <p:cNvSpPr txBox="1"/>
          <p:nvPr/>
        </p:nvSpPr>
        <p:spPr>
          <a:xfrm>
            <a:off x="302151" y="938660"/>
            <a:ext cx="4608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Sophisticated Solvers for Fast Sampling</a:t>
            </a:r>
            <a:endParaRPr kumimoji="1" lang="ko-KR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8549B1-3A35-06A3-DF33-B57C8E0ACE08}"/>
                  </a:ext>
                </a:extLst>
              </p:cNvPr>
              <p:cNvSpPr txBox="1"/>
              <p:nvPr/>
            </p:nvSpPr>
            <p:spPr>
              <a:xfrm>
                <a:off x="2564294" y="2213705"/>
                <a:ext cx="2039509" cy="676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ko-KR" sz="2000" i="1" dirty="0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sz="2000" i="1" dirty="0" smtClean="0">
                              <a:effectLst/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ko-KR" sz="2000" i="1" dirty="0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000" i="1" dirty="0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2000" i="1" dirty="0" smtClean="0">
                                  <a:effectLst/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lang="en-US" altLang="ko-KR" sz="2000" i="1" dirty="0" smtClean="0">
                              <a:effectLst/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ko-KR" sz="2000" i="0" dirty="0" smtClean="0">
                          <a:effectLst/>
                          <a:latin typeface="Cambria Math" panose="02040503050406030204" pitchFamily="18" charset="0"/>
                        </a:rPr>
                        <m:t>​​=</m:t>
                      </m:r>
                      <m:r>
                        <a:rPr lang="en-US" altLang="ko-KR" sz="2000" i="1" dirty="0" smtClean="0">
                          <a:effectLst/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ko-KR" sz="2000" i="1" dirty="0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2000" i="1" dirty="0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000" i="1" dirty="0" smtClean="0"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2000" i="1" dirty="0" smtClean="0">
                                  <a:effectLst/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altLang="ko-KR" sz="2000" i="0" dirty="0" smtClean="0">
                              <a:effectLst/>
                              <a:latin typeface="Cambria Math" panose="02040503050406030204" pitchFamily="18" charset="0"/>
                            </a:rPr>
                            <m:t>​,</m:t>
                          </m:r>
                          <m:r>
                            <a:rPr lang="en-US" altLang="ko-KR" sz="2000" i="1" dirty="0" smtClean="0">
                              <a:effectLst/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ko-KR" alt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8549B1-3A35-06A3-DF33-B57C8E0ACE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4294" y="2213705"/>
                <a:ext cx="2039509" cy="676660"/>
              </a:xfrm>
              <a:prstGeom prst="rect">
                <a:avLst/>
              </a:prstGeom>
              <a:blipFill>
                <a:blip r:embed="rId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798A5C3-B5A3-CFE2-7BA6-37F6B2E01537}"/>
              </a:ext>
            </a:extLst>
          </p:cNvPr>
          <p:cNvSpPr txBox="1"/>
          <p:nvPr/>
        </p:nvSpPr>
        <p:spPr>
          <a:xfrm>
            <a:off x="302151" y="2385363"/>
            <a:ext cx="21579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다음과 같은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PF-ODE: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16C2DC-0CE5-4B15-146F-52DBFA36D1A2}"/>
              </a:ext>
            </a:extLst>
          </p:cNvPr>
          <p:cNvSpPr txBox="1"/>
          <p:nvPr/>
        </p:nvSpPr>
        <p:spPr>
          <a:xfrm>
            <a:off x="302151" y="2907763"/>
            <a:ext cx="11537133" cy="655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더 적은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으로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정확하게 풀기 위해 여러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discretization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수행하고 그에 따라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DDIM, DEIS, DPM-Solver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와 같이 방법들이</a:t>
            </a: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나누어졌다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DB2A86-C501-D9EC-ABEE-FF38BF9AF219}"/>
              </a:ext>
            </a:extLst>
          </p:cNvPr>
          <p:cNvSpPr txBox="1"/>
          <p:nvPr/>
        </p:nvSpPr>
        <p:spPr>
          <a:xfrm>
            <a:off x="302151" y="3747301"/>
            <a:ext cx="9918100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하지만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Solver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가지는 근본적인 제약은 </a:t>
            </a:r>
            <a:r>
              <a:rPr kumimoji="1" lang="ko-KR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각 </a:t>
            </a: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kumimoji="1" lang="ko-KR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마다 </a:t>
            </a: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</a:t>
            </a:r>
            <a:r>
              <a:rPr kumimoji="1" lang="ko-KR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kumimoji="1" lang="ko-KR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가 발생되고 누적될 수 있다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것이다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99A761C-6114-DCED-6FE2-A0B0944FF860}"/>
                  </a:ext>
                </a:extLst>
              </p:cNvPr>
              <p:cNvSpPr txBox="1"/>
              <p:nvPr/>
            </p:nvSpPr>
            <p:spPr>
              <a:xfrm>
                <a:off x="4349364" y="4250985"/>
                <a:ext cx="5347939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차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solver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는 각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step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마다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p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global error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가진다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99A761C-6114-DCED-6FE2-A0B0944FF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364" y="4250985"/>
                <a:ext cx="5347939" cy="360227"/>
              </a:xfrm>
              <a:prstGeom prst="rect">
                <a:avLst/>
              </a:prstGeom>
              <a:blipFill>
                <a:blip r:embed="rId4"/>
                <a:stretch>
                  <a:fillRect l="-711" b="-241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아래쪽 화살표[D] 16">
            <a:extLst>
              <a:ext uri="{FF2B5EF4-FFF2-40B4-BE49-F238E27FC236}">
                <a16:creationId xmlns:a16="http://schemas.microsoft.com/office/drawing/2014/main" id="{BDDE0DBA-997C-D398-D2C0-8DF1A28526F8}"/>
              </a:ext>
            </a:extLst>
          </p:cNvPr>
          <p:cNvSpPr/>
          <p:nvPr/>
        </p:nvSpPr>
        <p:spPr>
          <a:xfrm>
            <a:off x="6790414" y="4123430"/>
            <a:ext cx="159026" cy="143457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CBA870F-E00D-CD83-ECCB-FAFC49122A88}"/>
                  </a:ext>
                </a:extLst>
              </p:cNvPr>
              <p:cNvSpPr txBox="1"/>
              <p:nvPr/>
            </p:nvSpPr>
            <p:spPr>
              <a:xfrm>
                <a:off x="4055166" y="4866145"/>
                <a:ext cx="3698257" cy="360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[Euler method].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CBA870F-E00D-CD83-ECCB-FAFC49122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166" y="4866145"/>
                <a:ext cx="3698257" cy="360612"/>
              </a:xfrm>
              <a:prstGeom prst="rect">
                <a:avLst/>
              </a:prstGeom>
              <a:blipFill>
                <a:blip r:embed="rId5"/>
                <a:stretch>
                  <a:fillRect l="-1027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직사각형 18">
            <a:extLst>
              <a:ext uri="{FF2B5EF4-FFF2-40B4-BE49-F238E27FC236}">
                <a16:creationId xmlns:a16="http://schemas.microsoft.com/office/drawing/2014/main" id="{468D50B3-94E9-F80A-44E7-9AFCADB24747}"/>
              </a:ext>
            </a:extLst>
          </p:cNvPr>
          <p:cNvSpPr/>
          <p:nvPr/>
        </p:nvSpPr>
        <p:spPr>
          <a:xfrm>
            <a:off x="3641698" y="4723073"/>
            <a:ext cx="6512119" cy="15187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884AC7-7050-B4F3-7985-2F14C1E2BCA9}"/>
                  </a:ext>
                </a:extLst>
              </p:cNvPr>
              <p:cNvSpPr txBox="1"/>
              <p:nvPr/>
            </p:nvSpPr>
            <p:spPr>
              <a:xfrm>
                <a:off x="7753423" y="4866145"/>
                <a:ext cx="1980735" cy="360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p>
                            <m:r>
                              <a:rPr kumimoji="1" lang="en-US" altLang="ko-KR" sz="1600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(1th </a:t>
                </a:r>
                <a:r>
                  <a:rPr kumimoji="1" lang="en-US" altLang="ko-KR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taylor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884AC7-7050-B4F3-7985-2F14C1E2B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3423" y="4866145"/>
                <a:ext cx="1980735" cy="360548"/>
              </a:xfrm>
              <a:prstGeom prst="rect">
                <a:avLst/>
              </a:prstGeom>
              <a:blipFill>
                <a:blip r:embed="rId6"/>
                <a:stretch>
                  <a:fillRect t="-3448" r="-637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6A6C3CA-F5F5-F267-7E4F-D60221859739}"/>
                  </a:ext>
                </a:extLst>
              </p:cNvPr>
              <p:cNvSpPr txBox="1"/>
              <p:nvPr/>
            </p:nvSpPr>
            <p:spPr>
              <a:xfrm>
                <a:off x="4278116" y="5392957"/>
                <a:ext cx="5061065" cy="656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전체 스텝 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ℎ</m:t>
                    </m:r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 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: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구간길이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h : step size</a:t>
                </a: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Global error </a:t>
                </a:r>
                <a14:m>
                  <m:oMath xmlns:m="http://schemas.openxmlformats.org/officeDocument/2006/math">
                    <m: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p>
                            <m:r>
                              <a:rPr kumimoji="1" lang="en-US" altLang="ko-KR" sz="1600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p>
                            <m:r>
                              <a:rPr kumimoji="1" lang="en-US" altLang="ko-KR" sz="1600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p>
                            <m:r>
                              <a:rPr kumimoji="1" lang="en-US" altLang="ko-KR" sz="1600" i="0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e>
                    </m:d>
                  </m:oMath>
                </a14:m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6A6C3CA-F5F5-F267-7E4F-D60221859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116" y="5392957"/>
                <a:ext cx="5061065" cy="656013"/>
              </a:xfrm>
              <a:prstGeom prst="rect">
                <a:avLst/>
              </a:prstGeom>
              <a:blipFill>
                <a:blip r:embed="rId7"/>
                <a:stretch>
                  <a:fillRect l="-250" b="-943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932BDAC9-39AC-EEA6-2185-3456C0B63A2D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902226" y="5482424"/>
            <a:ext cx="739472" cy="675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F2A363B-EBAD-D7E3-839F-B06B574C59D8}"/>
              </a:ext>
            </a:extLst>
          </p:cNvPr>
          <p:cNvSpPr txBox="1"/>
          <p:nvPr/>
        </p:nvSpPr>
        <p:spPr>
          <a:xfrm>
            <a:off x="112680" y="5038111"/>
            <a:ext cx="2789546" cy="951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Wingdings" pitchFamily="2" charset="2"/>
              <a:buChar char="Ø"/>
            </a:pPr>
            <a:r>
              <a:rPr kumimoji="1" lang="en-US" altLang="ko-KR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Euler method : 1</a:t>
            </a:r>
            <a:r>
              <a:rPr kumimoji="1" lang="ko-KR" alt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차 </a:t>
            </a:r>
            <a:r>
              <a:rPr kumimoji="1" lang="en-US" altLang="ko-KR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solver</a:t>
            </a:r>
          </a:p>
          <a:p>
            <a:pPr marL="285750" indent="-285750" algn="l">
              <a:lnSpc>
                <a:spcPct val="120000"/>
              </a:lnSpc>
              <a:buFont typeface="Wingdings" pitchFamily="2" charset="2"/>
              <a:buChar char="Ø"/>
            </a:pPr>
            <a:r>
              <a:rPr kumimoji="1" lang="en-US" altLang="ko-KR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Heun, RK2 : 2</a:t>
            </a:r>
            <a:r>
              <a:rPr kumimoji="1" lang="ko-KR" alt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차 </a:t>
            </a:r>
            <a:r>
              <a:rPr kumimoji="1" lang="en-US" altLang="ko-KR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solver</a:t>
            </a:r>
          </a:p>
          <a:p>
            <a:pPr marL="285750" indent="-285750" algn="l">
              <a:lnSpc>
                <a:spcPct val="120000"/>
              </a:lnSpc>
              <a:buFont typeface="Wingdings" pitchFamily="2" charset="2"/>
              <a:buChar char="Ø"/>
            </a:pPr>
            <a:r>
              <a:rPr kumimoji="1" lang="en-US" altLang="ko-KR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RK4 : 4</a:t>
            </a:r>
            <a:r>
              <a:rPr kumimoji="1" lang="ko-KR" alt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차 </a:t>
            </a:r>
            <a:r>
              <a:rPr kumimoji="1" lang="en-US" altLang="ko-KR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solver</a:t>
            </a:r>
            <a:endParaRPr kumimoji="1" lang="ko-KR" altLang="en-US" sz="1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 animBg="1"/>
      <p:bldP spid="18" grpId="0"/>
      <p:bldP spid="19" grpId="0" animBg="1"/>
      <p:bldP spid="21" grpId="0"/>
      <p:bldP spid="2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3FCF5333-CD93-A80C-981A-AB187A1D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/>
              <a:t>그래서</a:t>
            </a:r>
            <a:r>
              <a:rPr kumimoji="1" lang="en-US" altLang="ko-KR" dirty="0"/>
              <a:t> ODE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</a:t>
            </a:r>
            <a:r>
              <a:rPr kumimoji="1" lang="en-US" altLang="ko-KR" dirty="0"/>
              <a:t>solve</a:t>
            </a:r>
            <a:r>
              <a:rPr kumimoji="1" lang="ko-KR" altLang="en-US" dirty="0"/>
              <a:t>하지 않고 </a:t>
            </a:r>
            <a:r>
              <a:rPr kumimoji="1" lang="en-US" altLang="ko-KR" dirty="0"/>
              <a:t>solution map</a:t>
            </a:r>
            <a:r>
              <a:rPr kumimoji="1" lang="ko-KR" altLang="en-US" dirty="0"/>
              <a:t> 자체를 다른 함수로 직접 근사하자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4B0213-2B37-FACF-F443-20F53F688DE6}"/>
              </a:ext>
            </a:extLst>
          </p:cNvPr>
          <p:cNvSpPr txBox="1"/>
          <p:nvPr/>
        </p:nvSpPr>
        <p:spPr>
          <a:xfrm>
            <a:off x="349859" y="978010"/>
            <a:ext cx="8332730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ODE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solve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할때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발생하는 오차를 피하기 위해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Distillation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이라는 방법을 사용할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E7A87D3-6A26-555F-F38E-C846C1839AA9}"/>
                  </a:ext>
                </a:extLst>
              </p:cNvPr>
              <p:cNvSpPr txBox="1"/>
              <p:nvPr/>
            </p:nvSpPr>
            <p:spPr>
              <a:xfrm>
                <a:off x="5309984" y="1510312"/>
                <a:ext cx="1572033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ko-KR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ko-KR" dirty="0" smtClean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kumimoji="1" lang="en-US" altLang="ko-KR" i="0" dirty="0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kumimoji="1" lang="en-US" altLang="ko-KR" i="0" dirty="0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kumimoji="1" lang="en-US" altLang="ko-KR" i="0" dirty="0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E7A87D3-6A26-555F-F38E-C846C1839A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984" y="1510312"/>
                <a:ext cx="1572033" cy="4247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EB50DA-9B31-E45F-45F4-B53A17398792}"/>
                  </a:ext>
                </a:extLst>
              </p:cNvPr>
              <p:cNvSpPr txBox="1"/>
              <p:nvPr/>
            </p:nvSpPr>
            <p:spPr>
              <a:xfrm>
                <a:off x="349859" y="2107119"/>
                <a:ext cx="11681468" cy="6556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teacher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정의하는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ground-truth mapping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으로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취급하고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이걸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neural network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한 번의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forward pass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직접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흉내내도록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학습시킨다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EB50DA-9B31-E45F-45F4-B53A173987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859" y="2107119"/>
                <a:ext cx="11681468" cy="655692"/>
              </a:xfrm>
              <a:prstGeom prst="rect">
                <a:avLst/>
              </a:prstGeom>
              <a:blipFill>
                <a:blip r:embed="rId4"/>
                <a:stretch>
                  <a:fillRect l="-326" t="-1923" b="-115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1B42E84-2CE7-A656-F550-4A5EAC3C1F65}"/>
                  </a:ext>
                </a:extLst>
              </p:cNvPr>
              <p:cNvSpPr txBox="1"/>
              <p:nvPr/>
            </p:nvSpPr>
            <p:spPr>
              <a:xfrm>
                <a:off x="3825090" y="2889550"/>
                <a:ext cx="4541820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ko-KR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kumimoji="1" lang="en-US" altLang="ko-KR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kumimoji="1" lang="en-US" altLang="ko-KR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ko-KR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ko-KR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ko-KR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1" lang="en-US" altLang="ko-KR" i="0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ko-KR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kumimoji="1" lang="en-US" altLang="ko-KR" i="0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ko-KR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kumimoji="1" lang="en-US" altLang="ko-KR" i="0" dirty="0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m:rPr>
                          <m:sty m:val="p"/>
                        </m:rPr>
                        <a:rPr kumimoji="1" lang="en-US" altLang="ko-KR" b="0" i="0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  <m:sSub>
                        <m:sSubPr>
                          <m:ctrlPr>
                            <a:rPr kumimoji="1" lang="en-US" altLang="ko-KR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ko-KR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ko-KR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  <m:r>
                            <a:rPr kumimoji="1" lang="en-US" altLang="ko-KR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m:rPr>
                              <m:sty m:val="p"/>
                            </m:rPr>
                            <a:rPr kumimoji="1" lang="en-US" altLang="ko-KR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kumimoji="1" lang="en-US" altLang="ko-KR" b="0" i="0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kumimoji="1" lang="en-US" altLang="ko-KR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ko-KR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kumimoji="1" lang="en-US" altLang="ko-KR" b="0" i="0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sSup>
                        <m:sSupPr>
                          <m:ctrlPr>
                            <a:rPr kumimoji="1" lang="en-US" altLang="ko-KR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ko-KR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kumimoji="1" lang="en-US" altLang="ko-KR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p>
                      </m:sSup>
                      <m:r>
                        <a:rPr kumimoji="1" lang="en-US" altLang="ko-KR" b="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kumimoji="1" lang="en-US" altLang="ko-KR" b="0" i="1" dirty="0" smtClean="0">
                          <a:latin typeface="Cambria Math" panose="02040503050406030204" pitchFamily="18" charset="0"/>
                        </a:rPr>
                        <m:t> ≈ </m:t>
                      </m:r>
                      <m:sSub>
                        <m:sSubPr>
                          <m:ctrlPr>
                            <a:rPr kumimoji="1" lang="en-US" altLang="ko-KR" i="0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ko-KR" i="0" dirty="0" smtClean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kumimoji="1" lang="en-US" altLang="ko-KR" i="0" dirty="0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ko-KR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ko-KR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ko-KR" i="1" dirty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1B42E84-2CE7-A656-F550-4A5EAC3C1F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090" y="2889550"/>
                <a:ext cx="4541820" cy="424732"/>
              </a:xfrm>
              <a:prstGeom prst="rect">
                <a:avLst/>
              </a:prstGeom>
              <a:blipFill>
                <a:blip r:embed="rId5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CC5D691-89E5-A47C-9CC0-68FD6345E020}"/>
              </a:ext>
            </a:extLst>
          </p:cNvPr>
          <p:cNvSpPr txBox="1"/>
          <p:nvPr/>
        </p:nvSpPr>
        <p:spPr>
          <a:xfrm>
            <a:off x="349859" y="3543718"/>
            <a:ext cx="11225637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여기서는 이미 잘 학습된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수백 스텝이 필요한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pre-trained diffusion model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존재한다고 가정하고 이를 </a:t>
            </a:r>
            <a:r>
              <a:rPr kumimoji="1" lang="en-US" altLang="ko-KR" sz="1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라고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부른다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805CDB-CBC0-7416-F42B-466D2ADE3CC3}"/>
              </a:ext>
            </a:extLst>
          </p:cNvPr>
          <p:cNvSpPr txBox="1"/>
          <p:nvPr/>
        </p:nvSpPr>
        <p:spPr>
          <a:xfrm>
            <a:off x="349859" y="3915076"/>
            <a:ext cx="10801355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sampling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과정에서 수백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수천의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ODE/SDE trajectory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밟는 과정을 거쳐야 하기 때문에 비용이 많이 든다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아래쪽 화살표[D] 9">
            <a:extLst>
              <a:ext uri="{FF2B5EF4-FFF2-40B4-BE49-F238E27FC236}">
                <a16:creationId xmlns:a16="http://schemas.microsoft.com/office/drawing/2014/main" id="{013DC352-AA39-581D-553D-829CCEABB0D4}"/>
              </a:ext>
            </a:extLst>
          </p:cNvPr>
          <p:cNvSpPr/>
          <p:nvPr/>
        </p:nvSpPr>
        <p:spPr>
          <a:xfrm>
            <a:off x="5844209" y="4476586"/>
            <a:ext cx="405516" cy="652007"/>
          </a:xfrm>
          <a:prstGeom prst="downArrow">
            <a:avLst/>
          </a:prstGeom>
          <a:solidFill>
            <a:srgbClr val="0339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B64305-4533-F15D-4ED5-222E6961A639}"/>
              </a:ext>
            </a:extLst>
          </p:cNvPr>
          <p:cNvSpPr txBox="1"/>
          <p:nvPr/>
        </p:nvSpPr>
        <p:spPr>
          <a:xfrm>
            <a:off x="2374102" y="5516909"/>
            <a:ext cx="7345729" cy="655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만들어내는 정답을 </a:t>
            </a:r>
            <a:r>
              <a:rPr kumimoji="1" lang="en-US" altLang="ko-KR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배우게 해서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성능을 내지만 </a:t>
            </a: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더 빠른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sampling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대신하자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50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4BD0BB3B-BA61-4811-C3E5-DE23271AC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noise</a:t>
            </a:r>
            <a:r>
              <a:rPr kumimoji="1" lang="ko-KR" altLang="en-US" dirty="0"/>
              <a:t>로부터 </a:t>
            </a:r>
            <a:r>
              <a:rPr kumimoji="1" lang="en-US" altLang="ko-KR" dirty="0"/>
              <a:t>data </a:t>
            </a:r>
            <a:r>
              <a:rPr kumimoji="1" lang="ko-KR" altLang="en-US" dirty="0"/>
              <a:t>분포를 근사하는 </a:t>
            </a:r>
            <a:r>
              <a:rPr kumimoji="1" lang="en-US" altLang="ko-KR" dirty="0"/>
              <a:t>one-step generator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학습하자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B199A1-55F3-5228-C039-30B58CA0D5DD}"/>
              </a:ext>
            </a:extLst>
          </p:cNvPr>
          <p:cNvSpPr txBox="1"/>
          <p:nvPr/>
        </p:nvSpPr>
        <p:spPr>
          <a:xfrm>
            <a:off x="302150" y="914400"/>
            <a:ext cx="308449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Distribution-based distillation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9D4D246-2B67-09A9-0566-AD8A1FDCF9E4}"/>
                  </a:ext>
                </a:extLst>
              </p:cNvPr>
              <p:cNvSpPr txBox="1"/>
              <p:nvPr/>
            </p:nvSpPr>
            <p:spPr>
              <a:xfrm>
                <a:off x="302150" y="1338622"/>
                <a:ext cx="814312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Goal : Noise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로부터 데이터 분포를 근사하는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one-step generator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학습하는 것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9D4D246-2B67-09A9-0566-AD8A1FDCF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50" y="1338622"/>
                <a:ext cx="8143127" cy="360227"/>
              </a:xfrm>
              <a:prstGeom prst="rect">
                <a:avLst/>
              </a:prstGeom>
              <a:blipFill>
                <a:blip r:embed="rId3"/>
                <a:stretch>
                  <a:fillRect l="-46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그림 9" descr="이미지 미리 보기">
            <a:extLst>
              <a:ext uri="{FF2B5EF4-FFF2-40B4-BE49-F238E27FC236}">
                <a16:creationId xmlns:a16="http://schemas.microsoft.com/office/drawing/2014/main" id="{4A51203C-CE73-1BF1-83A9-D9EBD0FCA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562" y="1940553"/>
            <a:ext cx="7772400" cy="1943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8BB9368-60A7-C7D0-1D1C-2D91CFC71DB2}"/>
                  </a:ext>
                </a:extLst>
              </p:cNvPr>
              <p:cNvSpPr txBox="1"/>
              <p:nvPr/>
            </p:nvSpPr>
            <p:spPr>
              <a:xfrm>
                <a:off x="580446" y="1837186"/>
                <a:ext cx="1334148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kumimoji="1" lang="en-US" altLang="ko-KR" i="0" dirty="0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kumimoji="1" lang="en-US" altLang="ko-KR" i="1" dirty="0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kumimoji="1" lang="en-US" altLang="ko-KR" i="0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ko-KR" i="0" dirty="0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8BB9368-60A7-C7D0-1D1C-2D91CFC71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46" y="1837186"/>
                <a:ext cx="1334148" cy="424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9111C08-03A3-69D3-1DF9-F593680899C9}"/>
                  </a:ext>
                </a:extLst>
              </p:cNvPr>
              <p:cNvSpPr txBox="1"/>
              <p:nvPr/>
            </p:nvSpPr>
            <p:spPr>
              <a:xfrm>
                <a:off x="7225553" y="1837186"/>
                <a:ext cx="776110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sub>
                      </m:sSub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9111C08-03A3-69D3-1DF9-F59368089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5553" y="1837186"/>
                <a:ext cx="776110" cy="424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CA904A5C-8A9E-6BCC-8A60-7A61AFE38C08}"/>
              </a:ext>
            </a:extLst>
          </p:cNvPr>
          <p:cNvCxnSpPr/>
          <p:nvPr/>
        </p:nvCxnSpPr>
        <p:spPr>
          <a:xfrm>
            <a:off x="2767054" y="2027584"/>
            <a:ext cx="0" cy="1590261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직선 연결선[R] 14">
            <a:extLst>
              <a:ext uri="{FF2B5EF4-FFF2-40B4-BE49-F238E27FC236}">
                <a16:creationId xmlns:a16="http://schemas.microsoft.com/office/drawing/2014/main" id="{EBE8B421-C0D4-C8CA-906E-4F3DA8151608}"/>
              </a:ext>
            </a:extLst>
          </p:cNvPr>
          <p:cNvCxnSpPr/>
          <p:nvPr/>
        </p:nvCxnSpPr>
        <p:spPr>
          <a:xfrm>
            <a:off x="3086431" y="2027584"/>
            <a:ext cx="0" cy="1590261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직선 연결선[R] 15">
            <a:extLst>
              <a:ext uri="{FF2B5EF4-FFF2-40B4-BE49-F238E27FC236}">
                <a16:creationId xmlns:a16="http://schemas.microsoft.com/office/drawing/2014/main" id="{141B8C6A-77DE-76E9-AD50-7D36C5E7638E}"/>
              </a:ext>
            </a:extLst>
          </p:cNvPr>
          <p:cNvCxnSpPr/>
          <p:nvPr/>
        </p:nvCxnSpPr>
        <p:spPr>
          <a:xfrm>
            <a:off x="3428337" y="2027584"/>
            <a:ext cx="0" cy="1590261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60F2A0A-8A32-E46C-F2D9-62967CC97CE6}"/>
                  </a:ext>
                </a:extLst>
              </p:cNvPr>
              <p:cNvSpPr txBox="1"/>
              <p:nvPr/>
            </p:nvSpPr>
            <p:spPr>
              <a:xfrm>
                <a:off x="4033033" y="2628815"/>
                <a:ext cx="4748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sz="2000" dirty="0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ko-KR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60F2A0A-8A32-E46C-F2D9-62967CC97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033" y="2628815"/>
                <a:ext cx="47481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그림 1" descr="이미지 미리 보기">
            <a:extLst>
              <a:ext uri="{FF2B5EF4-FFF2-40B4-BE49-F238E27FC236}">
                <a16:creationId xmlns:a16="http://schemas.microsoft.com/office/drawing/2014/main" id="{C929841D-F992-E348-C9A9-092A0CCA0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73" y="4347992"/>
            <a:ext cx="7772400" cy="1943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137DFA-0BBB-30BE-EDF1-8DF5FBE1F242}"/>
                  </a:ext>
                </a:extLst>
              </p:cNvPr>
              <p:cNvSpPr txBox="1"/>
              <p:nvPr/>
            </p:nvSpPr>
            <p:spPr>
              <a:xfrm>
                <a:off x="630257" y="4244625"/>
                <a:ext cx="1334148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i="1" dirty="0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kumimoji="1" lang="en-US" altLang="ko-KR" i="0" dirty="0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kumimoji="1" lang="en-US" altLang="ko-KR" i="1" dirty="0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kumimoji="1" lang="en-US" altLang="ko-KR" i="0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ko-KR" i="0" dirty="0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137DFA-0BBB-30BE-EDF1-8DF5FBE1F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57" y="4244625"/>
                <a:ext cx="1334148" cy="4247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20E6D7D-4AC2-4AE6-D631-F6E871685505}"/>
                  </a:ext>
                </a:extLst>
              </p:cNvPr>
              <p:cNvSpPr txBox="1"/>
              <p:nvPr/>
            </p:nvSpPr>
            <p:spPr>
              <a:xfrm>
                <a:off x="7275364" y="4244625"/>
                <a:ext cx="776110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sub>
                      </m:sSub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20E6D7D-4AC2-4AE6-D631-F6E871685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364" y="4244625"/>
                <a:ext cx="776110" cy="4247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직선 연결선[R] 18">
            <a:extLst>
              <a:ext uri="{FF2B5EF4-FFF2-40B4-BE49-F238E27FC236}">
                <a16:creationId xmlns:a16="http://schemas.microsoft.com/office/drawing/2014/main" id="{A59FE253-8674-4E95-85E2-71F9A135C86B}"/>
              </a:ext>
            </a:extLst>
          </p:cNvPr>
          <p:cNvCxnSpPr/>
          <p:nvPr/>
        </p:nvCxnSpPr>
        <p:spPr>
          <a:xfrm>
            <a:off x="5058357" y="2027584"/>
            <a:ext cx="0" cy="1590261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[R] 19">
            <a:extLst>
              <a:ext uri="{FF2B5EF4-FFF2-40B4-BE49-F238E27FC236}">
                <a16:creationId xmlns:a16="http://schemas.microsoft.com/office/drawing/2014/main" id="{89BE63A8-FEC1-8379-B4D8-6BC13502E815}"/>
              </a:ext>
            </a:extLst>
          </p:cNvPr>
          <p:cNvCxnSpPr/>
          <p:nvPr/>
        </p:nvCxnSpPr>
        <p:spPr>
          <a:xfrm>
            <a:off x="5377734" y="2027584"/>
            <a:ext cx="0" cy="1590261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직선 연결선[R] 20">
            <a:extLst>
              <a:ext uri="{FF2B5EF4-FFF2-40B4-BE49-F238E27FC236}">
                <a16:creationId xmlns:a16="http://schemas.microsoft.com/office/drawing/2014/main" id="{75B2CCE2-D01D-7C07-478A-43A94329D9CE}"/>
              </a:ext>
            </a:extLst>
          </p:cNvPr>
          <p:cNvCxnSpPr/>
          <p:nvPr/>
        </p:nvCxnSpPr>
        <p:spPr>
          <a:xfrm>
            <a:off x="5719640" y="2027584"/>
            <a:ext cx="0" cy="1590261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C4549CF8-5577-EB66-EE46-3055A6D59195}"/>
              </a:ext>
            </a:extLst>
          </p:cNvPr>
          <p:cNvCxnSpPr/>
          <p:nvPr/>
        </p:nvCxnSpPr>
        <p:spPr>
          <a:xfrm>
            <a:off x="6092026" y="2027584"/>
            <a:ext cx="0" cy="1590261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[R] 22">
            <a:extLst>
              <a:ext uri="{FF2B5EF4-FFF2-40B4-BE49-F238E27FC236}">
                <a16:creationId xmlns:a16="http://schemas.microsoft.com/office/drawing/2014/main" id="{0644CA96-12D5-1FDA-F44A-7E140132B4A8}"/>
              </a:ext>
            </a:extLst>
          </p:cNvPr>
          <p:cNvCxnSpPr/>
          <p:nvPr/>
        </p:nvCxnSpPr>
        <p:spPr>
          <a:xfrm>
            <a:off x="6411403" y="2027584"/>
            <a:ext cx="0" cy="1590261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714E09C5-B10E-D4AF-988C-4702A43838D4}"/>
              </a:ext>
            </a:extLst>
          </p:cNvPr>
          <p:cNvCxnSpPr/>
          <p:nvPr/>
        </p:nvCxnSpPr>
        <p:spPr>
          <a:xfrm>
            <a:off x="6753309" y="2027584"/>
            <a:ext cx="0" cy="1590261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A6338BF-F1BA-46CC-3CC8-6BEED093C90C}"/>
              </a:ext>
            </a:extLst>
          </p:cNvPr>
          <p:cNvSpPr txBox="1"/>
          <p:nvPr/>
        </p:nvSpPr>
        <p:spPr>
          <a:xfrm>
            <a:off x="2090652" y="3692582"/>
            <a:ext cx="6354625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Solver (</a:t>
            </a: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discretization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후 적분을 이용해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찾는다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id="{CFA9FA8C-A34A-799E-0E01-CECCD5A02A6B}"/>
                  </a:ext>
                </a:extLst>
              </p:cNvPr>
              <p:cNvSpPr/>
              <p:nvPr/>
            </p:nvSpPr>
            <p:spPr>
              <a:xfrm>
                <a:off x="2051436" y="4347992"/>
                <a:ext cx="5174117" cy="194310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ko-KR" sz="4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4000" i="1" dirty="0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ko-KR" sz="4000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kumimoji="1" lang="en-US" altLang="ko-KR" sz="4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ko-KR" sz="400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kumimoji="1" lang="ko-KR" altLang="en-US" sz="4000" dirty="0"/>
              </a:p>
            </p:txBody>
          </p:sp>
        </mc:Choice>
        <mc:Fallback xmlns=""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id="{CFA9FA8C-A34A-799E-0E01-CECCD5A02A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36" y="4347992"/>
                <a:ext cx="5174117" cy="19431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E1F41D58-FB85-C869-4BE8-25F8CFAB57B9}"/>
                  </a:ext>
                </a:extLst>
              </p:cNvPr>
              <p:cNvSpPr/>
              <p:nvPr/>
            </p:nvSpPr>
            <p:spPr>
              <a:xfrm>
                <a:off x="2032826" y="4371397"/>
                <a:ext cx="5174117" cy="1943100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ko-KR" sz="40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4000" b="1" i="1" dirty="0" smtClean="0"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kumimoji="1" lang="en-US" altLang="ko-KR" sz="4000" b="1" i="1" dirty="0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kumimoji="1" lang="en-US" altLang="ko-KR" sz="4000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ko-KR" sz="4000" b="1" i="1" dirty="0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</m:oMath>
                  </m:oMathPara>
                </a14:m>
                <a:endParaRPr kumimoji="1" lang="ko-KR" altLang="en-US" sz="4000" b="1" dirty="0"/>
              </a:p>
            </p:txBody>
          </p:sp>
        </mc:Choice>
        <mc:Fallback xmlns=""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E1F41D58-FB85-C869-4BE8-25F8CFAB57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826" y="4371397"/>
                <a:ext cx="5174117" cy="19431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6EBFFA4-7487-FA1C-E609-2FFC1E2C5B41}"/>
                  </a:ext>
                </a:extLst>
              </p:cNvPr>
              <p:cNvSpPr txBox="1"/>
              <p:nvPr/>
            </p:nvSpPr>
            <p:spPr>
              <a:xfrm>
                <a:off x="9335073" y="4338220"/>
                <a:ext cx="1249381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ˆ"/>
                          <m:ctrlP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kumimoji="1" lang="en-US" altLang="ko-KR" i="0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6EBFFA4-7487-FA1C-E609-2FFC1E2C5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5073" y="4338220"/>
                <a:ext cx="1249381" cy="4247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165DB2-15A7-3596-2471-280A2441840D}"/>
                  </a:ext>
                </a:extLst>
              </p:cNvPr>
              <p:cNvSpPr txBox="1"/>
              <p:nvPr/>
            </p:nvSpPr>
            <p:spPr>
              <a:xfrm>
                <a:off x="8737396" y="4762952"/>
                <a:ext cx="2566408" cy="5068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ko-KR" altLang="ko-KR" i="1" dirty="0" smtClean="0">
                          <a:latin typeface="Cambria Math" panose="02040503050406030204" pitchFamily="18" charset="0"/>
                        </a:rPr>
                        <m:t>𝑚𝑖</m:t>
                      </m:r>
                      <m:sSub>
                        <m:sSubPr>
                          <m:ctrlPr>
                            <a:rPr lang="ko-KR" altLang="ko-KR" i="1" dirty="0" err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i="1" dirty="0" err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ko-KR" altLang="ko-KR" i="1" dirty="0" err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ko-KR" altLang="ko-KR" i="1" dirty="0" err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ko-KR" altLang="ko-KR" i="1" dirty="0" err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ko-KR" i="1" dirty="0" err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ko-KR" i="1" dirty="0" err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ko-KR" altLang="ko-KR" i="1" dirty="0" err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ko-KR" i="1" dirty="0" err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ˆ"/>
                                  <m:ctrlPr>
                                    <a:rPr lang="ko-KR" altLang="ko-KR" i="1" dirty="0" err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ko-KR" i="1" dirty="0" err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  <m:r>
                            <a:rPr lang="ko-KR" altLang="ko-KR" i="0" dirty="0" err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ko-KR" altLang="ko-KR" i="1" dirty="0" err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ko-KR" i="1" dirty="0" err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ko-KR" i="1" dirty="0" err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ko-KR" i="1" dirty="0" err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ko-KR" altLang="ko-KR" i="1" dirty="0" err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ko-KR" altLang="ko-KR" i="1" dirty="0" err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ˆ"/>
                                  <m:ctrlPr>
                                    <a:rPr lang="ko-KR" altLang="ko-KR" i="1" dirty="0" err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ko-KR" i="1" dirty="0" err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</m:e>
                      </m:d>
                    </m:oMath>
                  </m:oMathPara>
                </a14:m>
                <a:endParaRPr lang="ko-KR" altLang="ko-KR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7165DB2-15A7-3596-2471-280A24418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7396" y="4762952"/>
                <a:ext cx="2566408" cy="50687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직사각형 30">
            <a:extLst>
              <a:ext uri="{FF2B5EF4-FFF2-40B4-BE49-F238E27FC236}">
                <a16:creationId xmlns:a16="http://schemas.microsoft.com/office/drawing/2014/main" id="{4CC6AAB2-4757-191D-3082-E48338733B78}"/>
              </a:ext>
            </a:extLst>
          </p:cNvPr>
          <p:cNvSpPr/>
          <p:nvPr/>
        </p:nvSpPr>
        <p:spPr>
          <a:xfrm>
            <a:off x="8587409" y="4244625"/>
            <a:ext cx="2806810" cy="11622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noFill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F0F17E-839D-7288-C51B-857F2595A97F}"/>
              </a:ext>
            </a:extLst>
          </p:cNvPr>
          <p:cNvSpPr txBox="1"/>
          <p:nvPr/>
        </p:nvSpPr>
        <p:spPr>
          <a:xfrm>
            <a:off x="8051474" y="5519378"/>
            <a:ext cx="4030270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데이터 분포의 근사로 </a:t>
            </a: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값을 사용</a:t>
            </a:r>
          </a:p>
        </p:txBody>
      </p:sp>
    </p:spTree>
    <p:extLst>
      <p:ext uri="{BB962C8B-B14F-4D97-AF65-F5344CB8AC3E}">
        <p14:creationId xmlns:p14="http://schemas.microsoft.com/office/powerpoint/2010/main" val="233340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5" grpId="0"/>
      <p:bldP spid="6" grpId="0"/>
      <p:bldP spid="25" grpId="0"/>
      <p:bldP spid="26" grpId="0" animBg="1"/>
      <p:bldP spid="27" grpId="0" animBg="1"/>
      <p:bldP spid="29" grpId="0"/>
      <p:bldP spid="30" grpId="0"/>
      <p:bldP spid="31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04BB4C36-D0E3-EF85-6403-2E2407322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/>
              <a:t>이런 정의에 근거해 다음과 같은 </a:t>
            </a:r>
            <a:r>
              <a:rPr kumimoji="1" lang="en-US" altLang="ko-KR" dirty="0"/>
              <a:t>VSD loss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만들 수 있다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C2DE7F-F16E-66C3-4AA8-629C28F5494F}"/>
              </a:ext>
            </a:extLst>
          </p:cNvPr>
          <p:cNvSpPr txBox="1"/>
          <p:nvPr/>
        </p:nvSpPr>
        <p:spPr>
          <a:xfrm>
            <a:off x="198783" y="856352"/>
            <a:ext cx="399346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Variational Score Distillation (VSD)</a:t>
            </a:r>
            <a:endParaRPr kumimoji="1"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656DEEE-8E98-36DE-B2F1-EA978B635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416" y="1397396"/>
            <a:ext cx="7291346" cy="17070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368F5B-8C25-8D2F-CBB1-DFE5FEA721D5}"/>
              </a:ext>
            </a:extLst>
          </p:cNvPr>
          <p:cNvSpPr txBox="1"/>
          <p:nvPr/>
        </p:nvSpPr>
        <p:spPr>
          <a:xfrm>
            <a:off x="198783" y="3192401"/>
            <a:ext cx="851515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Proof.</a:t>
            </a:r>
            <a:endParaRPr kumimoji="1"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9708B2-BB7B-9DE2-AFD3-6F985EEB3425}"/>
                  </a:ext>
                </a:extLst>
              </p:cNvPr>
              <p:cNvSpPr txBox="1"/>
              <p:nvPr/>
            </p:nvSpPr>
            <p:spPr>
              <a:xfrm>
                <a:off x="554695" y="3482266"/>
                <a:ext cx="9042529" cy="12632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sz="1600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VSD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lang="ko-KR" altLang="en-US" sz="160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sz="160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ko-KR" altLang="en-US" sz="160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 </m:t>
                              </m:r>
                              <m:sSub>
                                <m:sSubPr>
                                  <m:ctrlP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ko-KR" altLang="en-US" sz="1600" i="0">
                                      <a:latin typeface="Cambria Math" panose="02040503050406030204" pitchFamily="18" charset="0"/>
                                    </a:rPr>
                                    <m:t>KL</m:t>
                                  </m:r>
                                </m:sub>
                              </m:sSub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  <m:d>
                                <m:dPr>
                                  <m:ctrlP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bSup>
                                  <m:r>
                                    <a:rPr lang="ko-KR" altLang="en-US" sz="1600" i="0">
                                      <a:latin typeface="Cambria Math" panose="02040503050406030204" pitchFamily="18" charset="0"/>
                                    </a:rPr>
                                    <m:t> ‖ </m:t>
                                  </m:r>
                                  <m:sSub>
                                    <m:sSub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e>
                          <m:sSub>
                            <m:sSub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VSD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lang="ko-KR" altLang="en-US" sz="160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sz="160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sub>
                          </m:sSub>
                          <m:r>
                            <a:rPr lang="ko-KR" altLang="en-US" sz="160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 </m:t>
                              </m:r>
                              <m:sSub>
                                <m:sSubPr>
                                  <m:ctrlP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func>
                                        <m:funcPr>
                                          <m:ctrlPr>
                                            <a:rPr lang="ko-KR" altLang="en-US" sz="1600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sz="1600" i="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</m:func>
                                    </m:e>
                                    <m:sub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ko-KR" altLang="en-US" sz="16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func>
                                        <m:funcPr>
                                          <m:ctrlPr>
                                            <a:rPr lang="ko-KR" altLang="en-US" sz="1600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sz="1600" i="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</m:func>
                                    </m:e>
                                    <m:sub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sz="160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sz="160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ko-KR" altLang="en-US" sz="16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sub>
                          </m:sSub>
                          <m:r>
                            <a:rPr lang="ko-KR" altLang="en-US" sz="160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ko-KR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b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func>
                                        <m:funcPr>
                                          <m:ctrlPr>
                                            <a:rPr lang="ko-KR" altLang="en-US" sz="1600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sz="1600" i="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</m:func>
                                    </m:e>
                                    <m:sub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ko-KR" altLang="en-US" sz="1600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𝛻</m:t>
                                              </m:r>
                                            </m:e>
                                            <m:sub>
                                              <m:sSub>
                                                <m:sSubPr>
                                                  <m:ctrlPr>
                                                    <a:rPr lang="ko-KR" alt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acc>
                                                    <m:accPr>
                                                      <m:chr m:val="ˆ"/>
                                                      <m:ctrlPr>
                                                        <a:rPr lang="ko-KR" altLang="en-US" sz="16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accPr>
                                                    <m:e>
                                                      <m:r>
                                                        <a:rPr lang="ko-KR" altLang="en-US" sz="16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</m:acc>
                                                </m:e>
                                                <m:sub>
                                                  <m:r>
                                                    <a:rPr lang="ko-KR" alt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</m:sSub>
                                            </m:sub>
                                          </m:sSub>
                                          <m:sSubSup>
                                            <m:sSubSupPr>
                                              <m:ctrlP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func>
                                                <m:funcPr>
                                                  <m:ctrlPr>
                                                    <a:rPr lang="ko-KR" altLang="en-US" sz="1600" i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uncPr>
                                                <m:fNam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ko-KR" altLang="en-US" sz="1600" i="0">
                                                      <a:latin typeface="Cambria Math" panose="02040503050406030204" pitchFamily="18" charset="0"/>
                                                    </a:rPr>
                                                    <m:t>log</m:t>
                                                  </m:r>
                                                </m:fName>
                                                <m:e>
                                                  <m:r>
                                                    <a:rPr lang="ko-KR" alt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𝑃</m:t>
                                                  </m:r>
                                                </m:e>
                                              </m:func>
                                            </m:e>
                                            <m:sub>
                                              <m: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  <m:sup>
                                              <m: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sup>
                                          </m:sSubSup>
                                          <m:d>
                                            <m:dPr>
                                              <m:ctrlP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ko-KR" alt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acc>
                                                    <m:accPr>
                                                      <m:chr m:val="ˆ"/>
                                                      <m:ctrlPr>
                                                        <a:rPr lang="ko-KR" altLang="en-US" sz="16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accPr>
                                                    <m:e>
                                                      <m:r>
                                                        <a:rPr lang="ko-KR" altLang="en-US" sz="16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</m:acc>
                                                </m:e>
                                                <m:sub>
                                                  <m:r>
                                                    <a:rPr lang="ko-KR" alt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  <m:r>
                                            <a:rPr lang="ko-KR" altLang="en-US" sz="160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𝛻</m:t>
                                              </m:r>
                                            </m:e>
                                            <m:sub>
                                              <m:sSub>
                                                <m:sSubPr>
                                                  <m:ctrlPr>
                                                    <a:rPr lang="ko-KR" alt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acc>
                                                    <m:accPr>
                                                      <m:chr m:val="ˆ"/>
                                                      <m:ctrlPr>
                                                        <a:rPr lang="ko-KR" altLang="en-US" sz="16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accPr>
                                                    <m:e>
                                                      <m:r>
                                                        <a:rPr lang="ko-KR" altLang="en-US" sz="16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</m:acc>
                                                </m:e>
                                                <m:sub>
                                                  <m:r>
                                                    <a:rPr lang="ko-KR" alt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</m:sSub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func>
                                                <m:funcPr>
                                                  <m:ctrlPr>
                                                    <a:rPr lang="ko-KR" altLang="en-US" sz="1600" i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uncPr>
                                                <m:fNam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ko-KR" altLang="en-US" sz="1600" i="0">
                                                      <a:latin typeface="Cambria Math" panose="02040503050406030204" pitchFamily="18" charset="0"/>
                                                    </a:rPr>
                                                    <m:t>log</m:t>
                                                  </m:r>
                                                </m:fName>
                                                <m:e>
                                                  <m:r>
                                                    <a:rPr lang="ko-KR" alt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𝑃</m:t>
                                                  </m:r>
                                                </m:e>
                                              </m:func>
                                            </m:e>
                                            <m:sub>
                                              <m: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ko-KR" alt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ko-KR" alt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acc>
                                                    <m:accPr>
                                                      <m:chr m:val="ˆ"/>
                                                      <m:ctrlPr>
                                                        <a:rPr lang="ko-KR" altLang="en-US" sz="16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accPr>
                                                    <m:e>
                                                      <m:r>
                                                        <a:rPr lang="ko-KR" altLang="en-US" sz="16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</m:acc>
                                                </m:e>
                                                <m:sub>
                                                  <m:r>
                                                    <a:rPr lang="ko-KR" alt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r>
                                        <a:rPr lang="ko-KR" altLang="en-US" sz="1600" i="0">
                                          <a:latin typeface="Cambria Math" panose="02040503050406030204" pitchFamily="18" charset="0"/>
                                        </a:rPr>
                                        <m:t>​⊤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b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ˆ"/>
                                          <m:ctrlP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ko-KR" altLang="en-US" sz="16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ko-KR" altLang="en-US" sz="16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ko-KR" altLang="en-US" sz="160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sz="1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9708B2-BB7B-9DE2-AFD3-6F985EEB3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95" y="3482266"/>
                <a:ext cx="9042529" cy="12632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D3D1DC5-0B4F-426F-A91C-7D18B5F3C657}"/>
                  </a:ext>
                </a:extLst>
              </p:cNvPr>
              <p:cNvSpPr txBox="1"/>
              <p:nvPr/>
            </p:nvSpPr>
            <p:spPr>
              <a:xfrm>
                <a:off x="2046136" y="4745561"/>
                <a:ext cx="6114552" cy="8457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ko-KR" altLang="en-US" sz="1600" i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ko-KR" altLang="en-US" sz="16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ko-KR" altLang="en-US" sz="1600" i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sz="16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16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ko-KR" altLang="en-US" sz="16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sz="16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ko-KR" altLang="en-US" sz="1600" i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 </m:t>
                              </m:r>
                              <m:sSub>
                                <m:sSubPr>
                                  <m:ctrlPr>
                                    <a:rPr lang="ko-KR" altLang="en-US" sz="1600" i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1600" i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𝔼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ˆ"/>
                                          <m:ctrlPr>
                                            <a:rPr lang="ko-KR" altLang="en-US" sz="1600" i="1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ko-KR" altLang="en-US" sz="1600" i="1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ko-KR" altLang="en-US" sz="1600" i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∼</m:t>
                                  </m:r>
                                  <m:sSubSup>
                                    <m:sSubSupPr>
                                      <m:ctrlP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bSup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ko-KR" altLang="en-US" sz="16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b>
                                      <m: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func>
                                        <m:funcPr>
                                          <m:ctrlPr>
                                            <a:rPr lang="ko-KR" altLang="en-US" sz="1600" i="0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sz="1600" i="0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ko-KR" altLang="en-US" sz="1600" i="1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</m:func>
                                    </m:e>
                                    <m:sub>
                                      <m: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sz="1600" i="1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en-US" sz="1600" i="1">
                                                  <a:solidFill>
                                                    <a:schemeClr val="accent6">
                                                      <a:lumMod val="7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en-US" sz="1600" i="1">
                                                  <a:solidFill>
                                                    <a:schemeClr val="accent6">
                                                      <a:lumMod val="7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en-US" sz="1600" i="1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m:rPr>
                              <m:aln/>
                            </m:rPr>
                            <a:rPr lang="ko-KR" altLang="en-US" sz="1600" i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sz="1600" i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sz="1600" i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ko-KR" altLang="en-US" sz="16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ko-KR" altLang="en-US" sz="1600" i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sz="16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16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ko-KR" altLang="en-US" sz="16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sz="16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ko-KR" altLang="en-US" sz="1600" i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 </m:t>
                              </m:r>
                              <m:sSub>
                                <m:sSubPr>
                                  <m:ctrlPr>
                                    <a:rPr lang="ko-KR" altLang="en-US" sz="16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16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ko-KR" altLang="en-US" sz="16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nary>
                                <m:naryPr>
                                  <m:limLoc m:val="subSup"/>
                                  <m:subHide m:val="on"/>
                                  <m:supHide m:val="on"/>
                                  <m:ctrlPr>
                                    <a:rPr lang="ko-KR" altLang="en-US" sz="16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Sup>
                                    <m:sSubSupPr>
                                      <m:ctrlP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ko-KR" altLang="en-US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bSup>
                                </m:e>
                              </m:nary>
                              <m:d>
                                <m:dPr>
                                  <m:ctrlPr>
                                    <a:rPr lang="ko-KR" altLang="en-US" sz="16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sz="16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ko-KR" altLang="en-US" sz="1600" i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 </m:t>
                              </m:r>
                              <m:r>
                                <a:rPr lang="ko-KR" altLang="en-US" sz="16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sz="1600" i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sz="1600" i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=0.</m:t>
                          </m:r>
                        </m:e>
                      </m:eqArr>
                    </m:oMath>
                  </m:oMathPara>
                </a14:m>
                <a:endParaRPr lang="ko-KR" alt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D3D1DC5-0B4F-426F-A91C-7D18B5F3C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136" y="4745561"/>
                <a:ext cx="6114552" cy="845744"/>
              </a:xfrm>
              <a:prstGeom prst="rect">
                <a:avLst/>
              </a:prstGeom>
              <a:blipFill>
                <a:blip r:embed="rId5"/>
                <a:stretch>
                  <a:fillRect t="-111765" b="-13970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직선 연결선[R] 17">
            <a:extLst>
              <a:ext uri="{FF2B5EF4-FFF2-40B4-BE49-F238E27FC236}">
                <a16:creationId xmlns:a16="http://schemas.microsoft.com/office/drawing/2014/main" id="{23776EE8-7805-BEE6-42C0-21F917564E66}"/>
              </a:ext>
            </a:extLst>
          </p:cNvPr>
          <p:cNvCxnSpPr/>
          <p:nvPr/>
        </p:nvCxnSpPr>
        <p:spPr>
          <a:xfrm>
            <a:off x="2505987" y="4771163"/>
            <a:ext cx="243707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8C6CAA-B9B4-3726-82D0-D1DCF758FE6B}"/>
                  </a:ext>
                </a:extLst>
              </p:cNvPr>
              <p:cNvSpPr txBox="1"/>
              <p:nvPr/>
            </p:nvSpPr>
            <p:spPr>
              <a:xfrm>
                <a:off x="1254409" y="5616907"/>
                <a:ext cx="6410647" cy="5438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rtl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ko-KR" sz="1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sz="1600" i="1" dirty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ko-KR" altLang="ko-KR" sz="16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ko-KR" altLang="ko-KR" sz="1600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sz="1600" i="0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ko-KR" sz="1600" i="0" dirty="0">
                              <a:latin typeface="Cambria Math" panose="02040503050406030204" pitchFamily="18" charset="0"/>
                            </a:rPr>
                            <m:t>VSD</m:t>
                          </m:r>
                        </m:sub>
                      </m:sSub>
                      <m:d>
                        <m:dPr>
                          <m:ctrlPr>
                            <a:rPr lang="ko-KR" altLang="ko-KR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ko-KR" sz="16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ko-KR" sz="1600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ko-KR" sz="1600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sz="1600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ko-KR" sz="16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ko-KR" sz="160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ko-KR" sz="1600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ko-KR" altLang="ko-KR" sz="160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ko-KR" sz="1600" i="1" dirty="0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r>
                        <a:rPr lang="ko-KR" altLang="ko-KR" sz="1600" i="0" dirty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ko-KR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ko-KR" sz="1600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ko-KR" altLang="ko-KR" sz="1600" i="0" dirty="0">
                              <a:latin typeface="Cambria Math" panose="02040503050406030204" pitchFamily="18" charset="0"/>
                            </a:rPr>
                            <m:t> </m:t>
                          </m:r>
                          <m:sSub>
                            <m:sSubPr>
                              <m:ctrlP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p>
                            <m:sSupPr>
                              <m:ctrlP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ko-KR" altLang="ko-KR" sz="16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  <m:t>𝛻</m:t>
                                      </m:r>
                                    </m:e>
                                    <m:sub>
                                      <m: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func>
                                        <m:funcPr>
                                          <m:ctrlPr>
                                            <a:rPr lang="ko-KR" altLang="ko-KR" sz="1600" i="0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ko-KR" sz="1600" i="0" dirty="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ko-KR" altLang="ko-KR" sz="1600" i="1" dirty="0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</m:func>
                                    </m:e>
                                    <m:sub>
                                      <m: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ko-KR" sz="16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ko-KR" sz="160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ko-KR" sz="1600" i="1" dirty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ko-KR" sz="1600" i="1" dirty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ko-KR" altLang="ko-KR" sz="1600" i="0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  <m:t>𝛻</m:t>
                                      </m:r>
                                    </m:e>
                                    <m:sub>
                                      <m: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func>
                                        <m:funcPr>
                                          <m:ctrlPr>
                                            <a:rPr lang="ko-KR" altLang="ko-KR" sz="1600" i="0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ko-KR" sz="1600" i="0" dirty="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ko-KR" altLang="ko-KR" sz="1600" i="1" dirty="0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</m:func>
                                    </m:e>
                                    <m:sub>
                                      <m: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ko-KR" sz="16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ko-KR" sz="16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ko-KR" sz="160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ko-KR" sz="1600" i="1" dirty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ko-KR" sz="1600" i="1" dirty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ko-KR" altLang="ko-KR" sz="1600" i="0" dirty="0">
                                  <a:latin typeface="Cambria Math" panose="02040503050406030204" pitchFamily="18" charset="0"/>
                                </a:rPr>
                                <m:t>​⊤</m:t>
                              </m:r>
                            </m:sup>
                          </m:sSup>
                          <m:sSub>
                            <m:sSubPr>
                              <m:ctrlP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ko-KR" sz="1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ko-KR" sz="1600" b="0" i="1" dirty="0" smtClean="0"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e>
                            <m:sub>
                              <m: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ko-KR" sz="1600" i="1" dirty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ko-KR" altLang="ko-KR" sz="1600" dirty="0">
                  <a:latin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8C6CAA-B9B4-3726-82D0-D1DCF758F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409" y="5616907"/>
                <a:ext cx="6410647" cy="5438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EF680945-13AF-C28B-5D90-564B11CE1584}"/>
              </a:ext>
            </a:extLst>
          </p:cNvPr>
          <p:cNvSpPr txBox="1"/>
          <p:nvPr/>
        </p:nvSpPr>
        <p:spPr>
          <a:xfrm>
            <a:off x="8046719" y="6185443"/>
            <a:ext cx="421301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차이의 </a:t>
            </a:r>
            <a:r>
              <a:rPr kumimoji="1" lang="ko-KR" alt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기댓값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형태로 정리할 수 있다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03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 animBg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19E396AA-7575-DD62-DBE8-01FA3039335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ko-KR" dirty="0"/>
                  <a:t>2</a:t>
                </a:r>
                <a:r>
                  <a:rPr kumimoji="1" lang="ko-KR" altLang="en-US" dirty="0"/>
                  <a:t>가지 </a:t>
                </a:r>
                <a:r>
                  <a:rPr kumimoji="1" lang="en-US" altLang="ko-KR" dirty="0"/>
                  <a:t>phase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반복하면서 </a:t>
                </a:r>
                <a:r>
                  <a:rPr kumimoji="1" lang="en-US" altLang="ko-KR" dirty="0"/>
                  <a:t>VSD loss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최소화하는 </a:t>
                </a:r>
                <a14:m>
                  <m:oMath xmlns:m="http://schemas.openxmlformats.org/officeDocument/2006/math"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찾아 </a:t>
                </a:r>
                <a:r>
                  <a:rPr kumimoji="1" lang="en-US" altLang="ko-KR" dirty="0"/>
                  <a:t>student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학습시킨다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19E396AA-7575-DD62-DBE8-01FA303933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523" t="-13889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9863FF2-847B-765F-BCE0-FB08C5B13A7C}"/>
                  </a:ext>
                </a:extLst>
              </p:cNvPr>
              <p:cNvSpPr txBox="1"/>
              <p:nvPr/>
            </p:nvSpPr>
            <p:spPr>
              <a:xfrm>
                <a:off x="2033636" y="1070181"/>
                <a:ext cx="7762370" cy="600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ko-KR" altLang="ko-KR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ko-KR" i="0" dirty="0">
                              <a:latin typeface="Cambria Math" panose="02040503050406030204" pitchFamily="18" charset="0"/>
                            </a:rPr>
                            <m:t>VSD</m:t>
                          </m:r>
                        </m:sub>
                      </m:sSub>
                      <m:d>
                        <m:dPr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ko-KR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ko-KR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r>
                        <a:rPr lang="ko-KR" altLang="ko-KR" i="0" dirty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 </m:t>
                          </m:r>
                          <m:sSub>
                            <m:sSubPr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p>
                            <m:sSupPr>
                              <m:ctrlPr>
                                <a:rPr lang="ko-KR" altLang="ko-K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ko-KR" altLang="ko-KR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𝛻</m:t>
                                      </m:r>
                                    </m:e>
                                    <m:sub>
                                      <m: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func>
                                        <m:funcPr>
                                          <m:ctrlPr>
                                            <a:rPr lang="ko-KR" altLang="ko-KR" i="0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ko-KR" i="0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ko-KR" altLang="ko-KR" i="1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</m:func>
                                    </m:e>
                                    <m:sub>
                                      <m: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ko-KR" i="1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ko-KR" i="1" dirty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ko-KR" i="1" dirty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ko-KR" i="1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ko-KR" altLang="ko-KR" i="0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𝛻</m:t>
                                      </m:r>
                                    </m:e>
                                    <m:sub>
                                      <m: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func>
                                        <m:funcPr>
                                          <m:ctrlPr>
                                            <a:rPr lang="ko-KR" altLang="ko-KR" i="0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ko-KR" i="0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ko-KR" altLang="ko-KR" i="1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</m:func>
                                    </m:e>
                                    <m:sub>
                                      <m: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ko-KR" i="1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ko-KR" i="1" dirty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ko-KR" i="1" dirty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ko-KR" i="1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ko-KR" altLang="ko-KR" i="0" dirty="0">
                                  <a:latin typeface="Cambria Math" panose="02040503050406030204" pitchFamily="18" charset="0"/>
                                </a:rPr>
                                <m:t>​⊤</m:t>
                              </m:r>
                            </m:sup>
                          </m:sSup>
                          <m:sSub>
                            <m:sSubPr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e>
                            <m:sub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ko-KR" altLang="ko-KR" dirty="0">
                  <a:latin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9863FF2-847B-765F-BCE0-FB08C5B13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636" y="1070181"/>
                <a:ext cx="7762370" cy="600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F7C8E01-4EA8-EE0E-3288-9A1677D356A3}"/>
              </a:ext>
            </a:extLst>
          </p:cNvPr>
          <p:cNvSpPr txBox="1"/>
          <p:nvPr/>
        </p:nvSpPr>
        <p:spPr>
          <a:xfrm>
            <a:off x="5473901" y="1510749"/>
            <a:ext cx="1037463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Unknown</a:t>
            </a:r>
            <a:endParaRPr kumimoji="1" lang="ko-KR" alt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629291-3C7B-78BE-CFEB-AD5F8EBA7750}"/>
              </a:ext>
            </a:extLst>
          </p:cNvPr>
          <p:cNvSpPr txBox="1"/>
          <p:nvPr/>
        </p:nvSpPr>
        <p:spPr>
          <a:xfrm>
            <a:off x="6734755" y="1510749"/>
            <a:ext cx="209063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estimated by teacher</a:t>
            </a:r>
            <a:endParaRPr kumimoji="1" lang="ko-KR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9F50CF-D617-A5CD-2943-1632EA3CC928}"/>
              </a:ext>
            </a:extLst>
          </p:cNvPr>
          <p:cNvSpPr txBox="1"/>
          <p:nvPr/>
        </p:nvSpPr>
        <p:spPr>
          <a:xfrm>
            <a:off x="297843" y="2069093"/>
            <a:ext cx="590097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다음의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phases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반복해서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tractable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하게  업데이트한다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80C675-A5F3-89B9-B31C-8EAECB8E834F}"/>
              </a:ext>
            </a:extLst>
          </p:cNvPr>
          <p:cNvSpPr txBox="1"/>
          <p:nvPr/>
        </p:nvSpPr>
        <p:spPr>
          <a:xfrm>
            <a:off x="297843" y="2582967"/>
            <a:ext cx="276229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Score Estimation Phase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DC37D9-79E3-343C-5D72-6ADDC959D0AF}"/>
                  </a:ext>
                </a:extLst>
              </p:cNvPr>
              <p:cNvSpPr txBox="1"/>
              <p:nvPr/>
            </p:nvSpPr>
            <p:spPr>
              <a:xfrm>
                <a:off x="485030" y="3023608"/>
                <a:ext cx="3358099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고정하고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ˆ"/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만든다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DC37D9-79E3-343C-5D72-6ADDC959D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30" y="3023608"/>
                <a:ext cx="3358099" cy="360227"/>
              </a:xfrm>
              <a:prstGeom prst="rect">
                <a:avLst/>
              </a:prstGeom>
              <a:blipFill>
                <a:blip r:embed="rId5"/>
                <a:stretch>
                  <a:fillRect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EC0B5089-CEA1-CE17-14F4-007F506F165F}"/>
              </a:ext>
            </a:extLst>
          </p:cNvPr>
          <p:cNvCxnSpPr>
            <a:stCxn id="10" idx="3"/>
          </p:cNvCxnSpPr>
          <p:nvPr/>
        </p:nvCxnSpPr>
        <p:spPr>
          <a:xfrm flipV="1">
            <a:off x="3843129" y="3203721"/>
            <a:ext cx="514186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A821B06-E226-BC7F-F003-C0D609B6B85D}"/>
                  </a:ext>
                </a:extLst>
              </p:cNvPr>
              <p:cNvSpPr txBox="1"/>
              <p:nvPr/>
            </p:nvSpPr>
            <p:spPr>
              <a:xfrm>
                <a:off x="3980953" y="3028954"/>
                <a:ext cx="6122504" cy="4000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ko-KR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𝐷𝑆𝑀</m:t>
                          </m:r>
                        </m:sub>
                      </m:sSub>
                      <m:d>
                        <m:dPr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𝜉</m:t>
                          </m:r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ko-KR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r>
                        <a:rPr lang="en-US" altLang="ko-KR" b="0" i="1" dirty="0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d>
                        <m:dPr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ˆ"/>
                                  <m:ctrlPr>
                                    <a:rPr lang="ko-KR" altLang="ko-KR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ko-KR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ko-KR" i="0" dirty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sSub>
                            <m:sSubPr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lang="ko-KR" altLang="ko-KR" i="0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ko-KR" i="0" dirty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func>
                        </m:e>
                        <m:sub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ko-KR" i="0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ˆ"/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ˆ"/>
                                  <m:ctrlPr>
                                    <a:rPr lang="ko-KR" altLang="ko-KR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ko-KR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ko-KR" altLang="ko-KR" i="0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sSup>
                        <m:sSupPr>
                          <m:ctrlPr>
                            <a:rPr lang="ko-KR" altLang="ko-KR" i="0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ko-KR" altLang="ko-KR" dirty="0">
                  <a:latin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A821B06-E226-BC7F-F003-C0D609B6B8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953" y="3028954"/>
                <a:ext cx="6122504" cy="400046"/>
              </a:xfrm>
              <a:prstGeom prst="rect">
                <a:avLst/>
              </a:prstGeom>
              <a:blipFill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99504D2-90F5-E50E-3587-6F787DC97CCA}"/>
                  </a:ext>
                </a:extLst>
              </p:cNvPr>
              <p:cNvSpPr txBox="1"/>
              <p:nvPr/>
            </p:nvSpPr>
            <p:spPr>
              <a:xfrm>
                <a:off x="4513666" y="3376931"/>
                <a:ext cx="6234655" cy="4230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Denoising Score Matching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이용해서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𝜉</m:t>
                        </m:r>
                      </m:sub>
                    </m:sSub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𝑙𝑜𝑔</m:t>
                    </m:r>
                    <m:sSubSup>
                      <m:sSub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bSup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대체한다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99504D2-90F5-E50E-3587-6F787DC97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3666" y="3376931"/>
                <a:ext cx="6234655" cy="423001"/>
              </a:xfrm>
              <a:prstGeom prst="rect">
                <a:avLst/>
              </a:prstGeom>
              <a:blipFill>
                <a:blip r:embed="rId7"/>
                <a:stretch>
                  <a:fillRect l="-610" r="-407" b="-1142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7AE8096F-B335-974C-EEBE-272589CDCA1F}"/>
              </a:ext>
            </a:extLst>
          </p:cNvPr>
          <p:cNvSpPr txBox="1"/>
          <p:nvPr/>
        </p:nvSpPr>
        <p:spPr>
          <a:xfrm>
            <a:off x="297843" y="3914422"/>
            <a:ext cx="2818400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Generator Update Phase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F3BDF4-FC7E-4B23-EBDA-8F3E511AC263}"/>
                  </a:ext>
                </a:extLst>
              </p:cNvPr>
              <p:cNvSpPr txBox="1"/>
              <p:nvPr/>
            </p:nvSpPr>
            <p:spPr>
              <a:xfrm>
                <a:off x="2111447" y="4399843"/>
                <a:ext cx="7762370" cy="600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rtl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ko-KR" altLang="ko-KR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ko-KR" i="0" dirty="0">
                              <a:latin typeface="Cambria Math" panose="02040503050406030204" pitchFamily="18" charset="0"/>
                            </a:rPr>
                            <m:t>VSD</m:t>
                          </m:r>
                        </m:sub>
                      </m:sSub>
                      <m:d>
                        <m:dPr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ko-KR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ko-KR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r>
                        <a:rPr lang="ko-KR" altLang="ko-KR" i="0" dirty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ko-K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ko-KR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ko-KR" altLang="ko-KR" i="0" dirty="0">
                              <a:latin typeface="Cambria Math" panose="02040503050406030204" pitchFamily="18" charset="0"/>
                            </a:rPr>
                            <m:t> </m:t>
                          </m:r>
                          <m:sSub>
                            <m:sSubPr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p>
                            <m:sSupPr>
                              <m:ctrlPr>
                                <a:rPr lang="ko-KR" altLang="ko-KR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ko-KR" altLang="ko-KR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𝛻</m:t>
                                      </m:r>
                                    </m:e>
                                    <m:sub>
                                      <m: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func>
                                        <m:funcPr>
                                          <m:ctrlPr>
                                            <a:rPr lang="ko-KR" altLang="ko-KR" i="0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ko-KR" i="0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ko-KR" altLang="ko-KR" i="1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</m:func>
                                    </m:e>
                                    <m:sub>
                                      <m: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ko-KR" altLang="ko-KR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ko-KR" i="1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ko-KR" i="1" dirty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ko-KR" i="1" dirty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ko-KR" i="1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ko-KR" altLang="ko-KR" i="0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𝛻</m:t>
                                      </m:r>
                                    </m:e>
                                    <m:sub>
                                      <m: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func>
                                        <m:funcPr>
                                          <m:ctrlPr>
                                            <a:rPr lang="ko-KR" altLang="ko-KR" i="0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ko-KR" i="0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ko-KR" altLang="ko-KR" i="1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</m:func>
                                    </m:e>
                                    <m:sub>
                                      <m: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ko-KR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ko-KR" i="1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ko-KR" i="1" dirty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ko-KR" i="1" dirty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ko-KR" i="1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ko-KR" altLang="ko-KR" i="0" dirty="0">
                                  <a:latin typeface="Cambria Math" panose="02040503050406030204" pitchFamily="18" charset="0"/>
                                </a:rPr>
                                <m:t>​⊤</m:t>
                              </m:r>
                            </m:sup>
                          </m:sSup>
                          <m:sSub>
                            <m:sSubPr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ko-KR" b="0" i="1" dirty="0" smtClean="0"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e>
                            <m:sub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ko-KR" i="1" dirty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ko-KR" altLang="ko-KR" dirty="0">
                  <a:latin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3F3BDF4-FC7E-4B23-EBDA-8F3E511AC2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447" y="4399843"/>
                <a:ext cx="7762370" cy="6002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아래쪽 화살표[D] 19">
            <a:extLst>
              <a:ext uri="{FF2B5EF4-FFF2-40B4-BE49-F238E27FC236}">
                <a16:creationId xmlns:a16="http://schemas.microsoft.com/office/drawing/2014/main" id="{5BD570F4-9F84-A68E-BB7F-EC3409CDBAB6}"/>
              </a:ext>
            </a:extLst>
          </p:cNvPr>
          <p:cNvSpPr/>
          <p:nvPr/>
        </p:nvSpPr>
        <p:spPr>
          <a:xfrm>
            <a:off x="5653377" y="5112689"/>
            <a:ext cx="151075" cy="302149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4A14858-7C5C-4522-364C-5D2CB7C24B20}"/>
                  </a:ext>
                </a:extLst>
              </p:cNvPr>
              <p:cNvSpPr txBox="1"/>
              <p:nvPr/>
            </p:nvSpPr>
            <p:spPr>
              <a:xfrm>
                <a:off x="1940118" y="5471155"/>
                <a:ext cx="7426518" cy="600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 dirty="0">
                              <a:latin typeface="Cambria Math" panose="02040503050406030204" pitchFamily="18" charset="0"/>
                            </a:rPr>
                            <m:t>VSD</m:t>
                          </m:r>
                        </m:sub>
                      </m:sSub>
                      <m:d>
                        <m:dPr>
                          <m:ctrlPr>
                            <a:rPr lang="ko-KR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en-US" i="0" dirty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r>
                        <a:rPr lang="ko-KR" altLang="en-US" i="0" dirty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p>
                            <m:sSupPr>
                              <m:ctrlPr>
                                <a:rPr lang="ko-KR" altLang="en-US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ko-KR" altLang="en-US" b="1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𝐬</m:t>
                                      </m:r>
                                    </m:e>
                                    <m:sub>
                                      <m:r>
                                        <a:rPr lang="ko-KR" altLang="en-US" b="0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1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en-US" b="1" i="0" dirty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en-US" b="1" i="0" dirty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en-US" b="0" i="1" dirty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ko-KR" altLang="en-US" b="1" i="0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𝐬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ko-KR" altLang="en-US" b="0" i="1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ko-KR" altLang="en-US" b="0" i="1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𝜙</m:t>
                                          </m:r>
                                        </m:e>
                                        <m:sup>
                                          <m:r>
                                            <a:rPr lang="ko-KR" altLang="en-US" b="0" i="0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×</m:t>
                                          </m:r>
                                        </m:sup>
                                      </m:sSup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1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en-US" b="1" i="0" dirty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en-US" b="1" i="0" dirty="0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en-US" b="0" i="1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​⊤</m:t>
                              </m:r>
                            </m:sup>
                          </m:sSup>
                          <m:sSub>
                            <m:sSubPr>
                              <m:ctrlP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𝐆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𝐳</m:t>
                              </m:r>
                            </m:e>
                          </m:d>
                        </m:e>
                      </m:d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4A14858-7C5C-4522-364C-5D2CB7C24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118" y="5471155"/>
                <a:ext cx="7426518" cy="6002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84C45806-7120-0728-4DD8-0062ABBEF01B}"/>
              </a:ext>
            </a:extLst>
          </p:cNvPr>
          <p:cNvSpPr txBox="1"/>
          <p:nvPr/>
        </p:nvSpPr>
        <p:spPr>
          <a:xfrm>
            <a:off x="6511364" y="6015887"/>
            <a:ext cx="80983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Known</a:t>
            </a:r>
            <a:endParaRPr kumimoji="1" lang="ko-KR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0BB8E4-CEA0-4B68-CFE7-4010A7400B53}"/>
              </a:ext>
            </a:extLst>
          </p:cNvPr>
          <p:cNvSpPr txBox="1"/>
          <p:nvPr/>
        </p:nvSpPr>
        <p:spPr>
          <a:xfrm>
            <a:off x="5332876" y="6015887"/>
            <a:ext cx="80983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Known</a:t>
            </a:r>
            <a:endParaRPr kumimoji="1" lang="ko-KR" alt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BE72918-AD45-C63C-E1C7-DF924AD54BF7}"/>
                  </a:ext>
                </a:extLst>
              </p:cNvPr>
              <p:cNvSpPr txBox="1"/>
              <p:nvPr/>
            </p:nvSpPr>
            <p:spPr>
              <a:xfrm>
                <a:off x="8842316" y="5591155"/>
                <a:ext cx="2063001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하에서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업데이트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BE72918-AD45-C63C-E1C7-DF924AD54B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2316" y="5591155"/>
                <a:ext cx="2063001" cy="360227"/>
              </a:xfrm>
              <a:prstGeom prst="rect">
                <a:avLst/>
              </a:prstGeom>
              <a:blipFill>
                <a:blip r:embed="rId10"/>
                <a:stretch>
                  <a:fillRect l="-1840" t="-3448" r="-613" b="-1724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756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6" grpId="0"/>
      <p:bldP spid="19" grpId="0"/>
      <p:bldP spid="20" grpId="0" animBg="1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B9589ABA-AF4D-5495-6785-A1EE61F72F7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i="0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ko-KR" altLang="en-US" dirty="0"/>
                  <a:t>에서의 직접적인 분포 비교가 어렵기 때문에 </a:t>
                </a:r>
                <a14:m>
                  <m:oMath xmlns:m="http://schemas.openxmlformats.org/officeDocument/2006/math"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i="0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kumimoji="1" lang="ko-KR" altLang="en-US" dirty="0"/>
                  <a:t>을 확인함으로써 </a:t>
                </a:r>
                <a14:m>
                  <m:oMath xmlns:m="http://schemas.openxmlformats.org/officeDocument/2006/math"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i="0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ko-KR" altLang="en-US" dirty="0"/>
                  <a:t>에서의 같음을 보장한다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B9589ABA-AF4D-5495-6785-A1EE61F72F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13889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86BDEC-F730-8433-0B43-9970AEB8251B}"/>
                  </a:ext>
                </a:extLst>
              </p:cNvPr>
              <p:cNvSpPr txBox="1"/>
              <p:nvPr/>
            </p:nvSpPr>
            <p:spPr>
              <a:xfrm>
                <a:off x="2043485" y="1415989"/>
                <a:ext cx="7426518" cy="60022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ko-KR" alt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ko-KR" altLang="en-US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VSD</m:t>
                          </m:r>
                        </m:sub>
                      </m:sSub>
                      <m:d>
                        <m:dPr>
                          <m:ctrlPr>
                            <a:rPr lang="ko-KR" alt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en-US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ko-KR" altLang="en-US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ko-KR" altLang="en-US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r>
                        <a:rPr lang="ko-KR" altLang="en-US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ko-KR" alt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p>
                            <m:sSupPr>
                              <m:ctrlPr>
                                <a:rPr lang="ko-KR" altLang="en-US" b="1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ko-KR" altLang="en-US" b="1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𝐬</m:t>
                                      </m:r>
                                    </m:e>
                                    <m:sub>
                                      <m:r>
                                        <a:rPr lang="ko-KR" altLang="en-US" b="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en-US" b="1" i="0" dirty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en-US" b="1" i="0" dirty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en-US" b="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ko-KR" altLang="en-US" b="0" i="0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ko-KR" altLang="en-US" b="1" i="0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𝐬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ko-KR" altLang="en-US" b="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ko-KR" altLang="en-US" b="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𝜙</m:t>
                                          </m:r>
                                        </m:e>
                                        <m:sup>
                                          <m:r>
                                            <a:rPr lang="ko-KR" altLang="en-US" b="0" i="0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×</m:t>
                                          </m:r>
                                        </m:sup>
                                      </m:sSup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en-US" b="1" i="0" dirty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en-US" b="1" i="0" dirty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en-US" b="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ko-KR" altLang="en-US" b="0" i="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​⊤</m:t>
                              </m:r>
                            </m:sup>
                          </m:sSup>
                          <m:sSub>
                            <m:sSubPr>
                              <m:ctrlPr>
                                <a:rPr lang="ko-KR" altLang="en-US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ko-KR" altLang="en-US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b="1" i="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𝐆</m:t>
                              </m:r>
                            </m:e>
                            <m:sub>
                              <m:r>
                                <a:rPr lang="ko-KR" altLang="en-US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1" i="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𝐳</m:t>
                              </m:r>
                            </m:e>
                          </m:d>
                        </m:e>
                      </m:d>
                      <m:r>
                        <a:rPr lang="ko-KR" altLang="en-US" b="0" i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86BDEC-F730-8433-0B43-9970AEB82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485" y="1415989"/>
                <a:ext cx="7426518" cy="600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8E3FC6-2E89-1701-DFFD-90D4749CD12B}"/>
                  </a:ext>
                </a:extLst>
              </p:cNvPr>
              <p:cNvSpPr txBox="1"/>
              <p:nvPr/>
            </p:nvSpPr>
            <p:spPr>
              <a:xfrm>
                <a:off x="808351" y="3234713"/>
                <a:ext cx="10741210" cy="12470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 과정을 모든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에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대해 확인하면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forward noising operator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injective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하다는 성질로부터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에서의 분포도 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동일함을 알 수 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endParaRPr kumimoji="1"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endParaRPr kumimoji="1"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8E3FC6-2E89-1701-DFFD-90D4749CD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51" y="3234713"/>
                <a:ext cx="10741210" cy="1247008"/>
              </a:xfrm>
              <a:prstGeom prst="rect">
                <a:avLst/>
              </a:prstGeom>
              <a:blipFill>
                <a:blip r:embed="rId5"/>
                <a:stretch>
                  <a:fillRect l="-2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9B1308-5685-F5E0-54B6-E98137609AFF}"/>
                  </a:ext>
                </a:extLst>
              </p:cNvPr>
              <p:cNvSpPr txBox="1"/>
              <p:nvPr/>
            </p:nvSpPr>
            <p:spPr>
              <a:xfrm>
                <a:off x="931574" y="2265238"/>
                <a:ext cx="10328853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VSD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목표를 생각해보면 결국 데이터 분포를 잘 근사하는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one-step generator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학습하는 것이다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(When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9B1308-5685-F5E0-54B6-E98137609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574" y="2265238"/>
                <a:ext cx="10328853" cy="360227"/>
              </a:xfrm>
              <a:prstGeom prst="rect">
                <a:avLst/>
              </a:prstGeom>
              <a:blipFill>
                <a:blip r:embed="rId6"/>
                <a:stretch>
                  <a:fillRect l="-246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306296-A94D-6309-2131-A50424539620}"/>
                  </a:ext>
                </a:extLst>
              </p:cNvPr>
              <p:cNvSpPr txBox="1"/>
              <p:nvPr/>
            </p:nvSpPr>
            <p:spPr>
              <a:xfrm>
                <a:off x="2666952" y="2613538"/>
                <a:ext cx="6858096" cy="3778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ko-KR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ko-KR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kumimoji="1" lang="en-US" altLang="ko-KR" sz="160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kumimoji="1" lang="en-US" altLang="ko-KR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bSup>
                  </m:oMath>
                </a14:m>
                <a:r>
                  <a:rPr kumimoji="1" lang="ko-KR" altLang="en-US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가 </a:t>
                </a:r>
                <a:r>
                  <a:rPr kumimoji="1" lang="en-US" altLang="ko-KR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intractable</a:t>
                </a:r>
                <a:r>
                  <a:rPr kumimoji="1" lang="ko-KR" altLang="en-US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하므로 우리는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sz="160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ko-KR" altLang="en-US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에서의 분포를 직접 비교할 수가 없다</a:t>
                </a:r>
                <a:r>
                  <a:rPr kumimoji="1" lang="en-US" altLang="ko-KR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306296-A94D-6309-2131-A50424539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952" y="2613538"/>
                <a:ext cx="6858096" cy="377860"/>
              </a:xfrm>
              <a:prstGeom prst="rect">
                <a:avLst/>
              </a:prstGeom>
              <a:blipFill>
                <a:blip r:embed="rId7"/>
                <a:stretch>
                  <a:fillRect b="-1935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DD95224-9797-EE94-5F3A-47E1A49FACB5}"/>
                  </a:ext>
                </a:extLst>
              </p:cNvPr>
              <p:cNvSpPr txBox="1"/>
              <p:nvPr/>
            </p:nvSpPr>
            <p:spPr>
              <a:xfrm>
                <a:off x="1677725" y="4047383"/>
                <a:ext cx="2442640" cy="3892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 i="1" dirty="0" err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 dirty="0" err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ko-KR" altLang="en-US" i="1" dirty="0" err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ko-KR" altLang="en-US" i="1" dirty="0" err="1">
                              <a:latin typeface="Cambria Math" panose="02040503050406030204" pitchFamily="18" charset="0"/>
                            </a:rPr>
                            <m:t>𝜃</m:t>
                          </m:r>
                        </m:sup>
                      </m:sSubSup>
                      <m:r>
                        <a:rPr lang="ko-KR" altLang="en-US" i="0" dirty="0" err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ko-KR" altLang="en-US" i="1" dirty="0" err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 dirty="0" err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ko-KR" altLang="en-US" i="0" dirty="0" err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ko-KR" altLang="en-US" i="1" dirty="0" err="1">
                              <a:latin typeface="Cambria Math" panose="02040503050406030204" pitchFamily="18" charset="0"/>
                            </a:rPr>
                            <m:t>𝜃</m:t>
                          </m:r>
                        </m:sup>
                      </m:sSubSup>
                      <m:r>
                        <a:rPr lang="ko-KR" altLang="en-US" i="0" dirty="0" err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ko-KR" altLang="en-US" i="0" dirty="0" err="1"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ko-KR" altLang="en-US" i="0" dirty="0" err="1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ctrlPr>
                            <a:rPr lang="ko-KR" altLang="en-US" i="0" dirty="0" err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0" dirty="0" err="1">
                              <a:latin typeface="Cambria Math" panose="02040503050406030204" pitchFamily="18" charset="0"/>
                            </a:rPr>
                            <m:t>0,</m:t>
                          </m:r>
                          <m:sSubSup>
                            <m:sSubSupPr>
                              <m:ctrlPr>
                                <a:rPr lang="ko-KR" altLang="en-US" i="1" dirty="0" err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i="1" dirty="0" err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i="1" dirty="0" err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ko-KR" altLang="en-US" i="0" dirty="0" err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ko-KR" altLang="en-US" i="1" dirty="0" err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DD95224-9797-EE94-5F3A-47E1A49FA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7725" y="4047383"/>
                <a:ext cx="2442640" cy="389274"/>
              </a:xfrm>
              <a:prstGeom prst="rect">
                <a:avLst/>
              </a:prstGeom>
              <a:blipFill>
                <a:blip r:embed="rId8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AB5FB0B-A5A3-7B89-2981-E71150756BCD}"/>
                  </a:ext>
                </a:extLst>
              </p:cNvPr>
              <p:cNvSpPr txBox="1"/>
              <p:nvPr/>
            </p:nvSpPr>
            <p:spPr>
              <a:xfrm>
                <a:off x="3904090" y="4076430"/>
                <a:ext cx="7587718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와 같은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Gaussian convolution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에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의해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에서는 매끄러운 밀도함수가 존재한다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AB5FB0B-A5A3-7B89-2981-E71150756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090" y="4076430"/>
                <a:ext cx="7587718" cy="360227"/>
              </a:xfrm>
              <a:prstGeom prst="rect">
                <a:avLst/>
              </a:prstGeom>
              <a:blipFill>
                <a:blip r:embed="rId9"/>
                <a:stretch>
                  <a:fillRect l="-502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7F5AD5A-AF22-077E-749D-72B1C3598B1C}"/>
                  </a:ext>
                </a:extLst>
              </p:cNvPr>
              <p:cNvSpPr txBox="1"/>
              <p:nvPr/>
            </p:nvSpPr>
            <p:spPr>
              <a:xfrm>
                <a:off x="3364842" y="5527563"/>
                <a:ext cx="6098650" cy="487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sub>
                        <m:sup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sup>
                      </m:sSubSup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sub>
                        <m:sup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sup>
                          </m:sSup>
                        </m:sup>
                      </m:sSubSup>
                      <m:r>
                        <a:rPr lang="ko-KR" altLang="en-US" i="0">
                          <a:latin typeface="Cambria Math" panose="02040503050406030204" pitchFamily="18" charset="0"/>
                        </a:rPr>
                        <m:t> ⟹ </m:t>
                      </m:r>
                      <m:sSubSup>
                        <m:sSub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sup>
                      </m:sSubSup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sup>
                          </m:sSup>
                        </m:sup>
                      </m:sSubSup>
                      <m:r>
                        <a:rPr lang="ko-KR" altLang="en-US" i="0">
                          <a:latin typeface="Cambria Math" panose="02040503050406030204" pitchFamily="18" charset="0"/>
                        </a:rPr>
                        <m:t>,  </m:t>
                      </m:r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&gt;0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7F5AD5A-AF22-077E-749D-72B1C3598B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842" y="5527563"/>
                <a:ext cx="6098650" cy="487506"/>
              </a:xfrm>
              <a:prstGeom prst="rect">
                <a:avLst/>
              </a:prstGeom>
              <a:blipFill>
                <a:blip r:embed="rId10"/>
                <a:stretch>
                  <a:fillRect b="-1282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5D2714A-27F4-D9BC-D1DB-EBB02515D791}"/>
                  </a:ext>
                </a:extLst>
              </p:cNvPr>
              <p:cNvSpPr txBox="1"/>
              <p:nvPr/>
            </p:nvSpPr>
            <p:spPr>
              <a:xfrm>
                <a:off x="808351" y="4760158"/>
                <a:ext cx="10885929" cy="6818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사실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injectivity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성질을 이용하면 어떤 </a:t>
                </a:r>
                <a14:m>
                  <m:oMath xmlns:m="http://schemas.openxmlformats.org/officeDocument/2006/math">
                    <m:r>
                      <a:rPr kumimoji="1" lang="en-US" altLang="ko-KR" sz="16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에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대해서도 충분하지만 모든 </a:t>
                </a:r>
                <a14:m>
                  <m:oMath xmlns:m="http://schemas.openxmlformats.org/officeDocument/2006/math">
                    <m:r>
                      <a:rPr kumimoji="1" lang="en-US" altLang="ko-KR" sz="16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에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대해 확인하는 이유는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kumimoji="1" lang="en-US" altLang="ko-KR" sz="1600" i="1" dirty="0">
                            <a:latin typeface="Cambria Math" panose="02040503050406030204" pitchFamily="18" charset="0"/>
                          </a:rPr>
                          <m:t>𝜉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</a:t>
                </a:r>
                <a14:m>
                  <m:oMath xmlns:m="http://schemas.openxmlformats.org/officeDocument/2006/math">
                    <m:r>
                      <a:rPr kumimoji="1" lang="en-US" altLang="ko-KR" sz="16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에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대한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기댓값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형태로 구했기 때문에 이론적으로 정확히 어느 한 </a:t>
                </a:r>
                <a14:m>
                  <m:oMath xmlns:m="http://schemas.openxmlformats.org/officeDocument/2006/math">
                    <m:r>
                      <a:rPr kumimoji="1" lang="en-US" altLang="ko-KR" sz="16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 같음을 보장하기 어렵기 때문이다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5D2714A-27F4-D9BC-D1DB-EBB02515D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51" y="4760158"/>
                <a:ext cx="10885929" cy="681853"/>
              </a:xfrm>
              <a:prstGeom prst="rect">
                <a:avLst/>
              </a:prstGeom>
              <a:blipFill>
                <a:blip r:embed="rId11"/>
                <a:stretch>
                  <a:fillRect l="-233" b="-90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67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2" grpId="0"/>
      <p:bldP spid="14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B50FFA48-A7F7-0729-090B-AA732FA3B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Q. VSD</a:t>
            </a:r>
            <a:r>
              <a:rPr kumimoji="1" lang="ko-KR" altLang="en-US" dirty="0"/>
              <a:t>의 </a:t>
            </a:r>
            <a:r>
              <a:rPr kumimoji="1" lang="en-US" altLang="ko-KR" dirty="0"/>
              <a:t>bi-level </a:t>
            </a:r>
            <a:r>
              <a:rPr kumimoji="1" lang="ko-KR" altLang="en-US" dirty="0"/>
              <a:t>최적화에서 두 </a:t>
            </a:r>
            <a:r>
              <a:rPr kumimoji="1" lang="en-US" altLang="ko-KR" dirty="0"/>
              <a:t>phase</a:t>
            </a:r>
            <a:r>
              <a:rPr kumimoji="1" lang="ko-KR" altLang="en-US" dirty="0"/>
              <a:t>간의 속도 조절의 균형</a:t>
            </a:r>
            <a:r>
              <a:rPr kumimoji="1" lang="en-US" altLang="ko-KR" dirty="0"/>
              <a:t>?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4818CD-C6F0-7A51-C504-CCF65751B2A5}"/>
              </a:ext>
            </a:extLst>
          </p:cNvPr>
          <p:cNvSpPr txBox="1"/>
          <p:nvPr/>
        </p:nvSpPr>
        <p:spPr>
          <a:xfrm>
            <a:off x="374733" y="1332462"/>
            <a:ext cx="9938939" cy="656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실제로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Score estimation phase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Generator update phase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번갈아 학습하는 비율 자체를 조정하는 문제가</a:t>
            </a: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많이 다뤄지고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E5EC41-C685-E7E0-8B09-92BCF3455A9B}"/>
              </a:ext>
            </a:extLst>
          </p:cNvPr>
          <p:cNvSpPr txBox="1"/>
          <p:nvPr/>
        </p:nvSpPr>
        <p:spPr>
          <a:xfrm>
            <a:off x="389921" y="2302346"/>
            <a:ext cx="800219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기존의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A4E3E-4BDF-A0C3-43E5-1D00713817CB}"/>
              </a:ext>
            </a:extLst>
          </p:cNvPr>
          <p:cNvSpPr txBox="1"/>
          <p:nvPr/>
        </p:nvSpPr>
        <p:spPr>
          <a:xfrm>
            <a:off x="1300598" y="2302346"/>
            <a:ext cx="276229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Score Estimation Phase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B2A44-7A2B-F46C-2469-DB65D73F4DE7}"/>
              </a:ext>
            </a:extLst>
          </p:cNvPr>
          <p:cNvSpPr txBox="1"/>
          <p:nvPr/>
        </p:nvSpPr>
        <p:spPr>
          <a:xfrm>
            <a:off x="1300598" y="2662766"/>
            <a:ext cx="2818400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Generator Update Phase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752ED-0C67-8726-59AE-2B9A54C4F22E}"/>
              </a:ext>
            </a:extLst>
          </p:cNvPr>
          <p:cNvSpPr txBox="1"/>
          <p:nvPr/>
        </p:nvSpPr>
        <p:spPr>
          <a:xfrm>
            <a:off x="7519378" y="2696172"/>
            <a:ext cx="456086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순서의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VSD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Naïve Lookahead VSD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라고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5140D4A-BC54-E3AF-DDF9-B5BDAF93A866}"/>
                  </a:ext>
                </a:extLst>
              </p:cNvPr>
              <p:cNvSpPr txBox="1"/>
              <p:nvPr/>
            </p:nvSpPr>
            <p:spPr>
              <a:xfrm>
                <a:off x="4118998" y="2302346"/>
                <a:ext cx="3264011" cy="393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ko-KR" altLang="en-US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sub>
                      </m:sSub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DSM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5140D4A-BC54-E3AF-DDF9-B5BDAF93A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998" y="2302346"/>
                <a:ext cx="3264011" cy="393826"/>
              </a:xfrm>
              <a:prstGeom prst="rect">
                <a:avLst/>
              </a:prstGeom>
              <a:blipFill>
                <a:blip r:embed="rId3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9ED2303-A2B4-1951-9426-A05080D78845}"/>
                  </a:ext>
                </a:extLst>
              </p:cNvPr>
              <p:cNvSpPr txBox="1"/>
              <p:nvPr/>
            </p:nvSpPr>
            <p:spPr>
              <a:xfrm>
                <a:off x="4118998" y="2662766"/>
                <a:ext cx="3518452" cy="3786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ko-KR" altLang="en-US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VSD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9ED2303-A2B4-1951-9426-A05080D78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998" y="2662766"/>
                <a:ext cx="3518452" cy="378630"/>
              </a:xfrm>
              <a:prstGeom prst="rect">
                <a:avLst/>
              </a:prstGeom>
              <a:blipFill>
                <a:blip r:embed="rId4"/>
                <a:stretch>
                  <a:fillRect t="-3226" b="-1290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FD52DE1-5053-D519-B35C-23DDFA950320}"/>
                  </a:ext>
                </a:extLst>
              </p:cNvPr>
              <p:cNvSpPr txBox="1"/>
              <p:nvPr/>
            </p:nvSpPr>
            <p:spPr>
              <a:xfrm>
                <a:off x="389921" y="3554234"/>
                <a:ext cx="2644570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Score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network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학습중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FD52DE1-5053-D519-B35C-23DDFA950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21" y="3554234"/>
                <a:ext cx="2644570" cy="360227"/>
              </a:xfrm>
              <a:prstGeom prst="rect">
                <a:avLst/>
              </a:prstGeom>
              <a:blipFill>
                <a:blip r:embed="rId5"/>
                <a:stretch>
                  <a:fillRect l="-952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8BBA8A7B-04D4-50EC-E1AD-78742078605E}"/>
              </a:ext>
            </a:extLst>
          </p:cNvPr>
          <p:cNvCxnSpPr>
            <a:stCxn id="14" idx="3"/>
          </p:cNvCxnSpPr>
          <p:nvPr/>
        </p:nvCxnSpPr>
        <p:spPr>
          <a:xfrm flipV="1">
            <a:off x="3034491" y="3734347"/>
            <a:ext cx="821891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7A8CC2A-173E-AA47-36E4-2F7DBF2CC4BC}"/>
                  </a:ext>
                </a:extLst>
              </p:cNvPr>
              <p:cNvSpPr txBox="1"/>
              <p:nvPr/>
            </p:nvSpPr>
            <p:spPr>
              <a:xfrm>
                <a:off x="4118998" y="3554233"/>
                <a:ext cx="4221925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완전히 학습하기 전에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student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이동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7A8CC2A-173E-AA47-36E4-2F7DBF2CC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998" y="3554233"/>
                <a:ext cx="4221925" cy="360227"/>
              </a:xfrm>
              <a:prstGeom prst="rect">
                <a:avLst/>
              </a:prstGeom>
              <a:blipFill>
                <a:blip r:embed="rId6"/>
                <a:stretch>
                  <a:fillRect l="-901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DEC59C01-FF58-C326-E05A-69265BFC0D9E}"/>
              </a:ext>
            </a:extLst>
          </p:cNvPr>
          <p:cNvCxnSpPr/>
          <p:nvPr/>
        </p:nvCxnSpPr>
        <p:spPr>
          <a:xfrm flipV="1">
            <a:off x="8498362" y="3734345"/>
            <a:ext cx="821891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72DD8CB-D17B-FE2A-303A-70E23A0C6E6C}"/>
              </a:ext>
            </a:extLst>
          </p:cNvPr>
          <p:cNvSpPr txBox="1"/>
          <p:nvPr/>
        </p:nvSpPr>
        <p:spPr>
          <a:xfrm>
            <a:off x="9477692" y="3554233"/>
            <a:ext cx="1771639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Score target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이동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5DC43E-0402-E43C-2D20-FB21354F726B}"/>
              </a:ext>
            </a:extLst>
          </p:cNvPr>
          <p:cNvSpPr txBox="1"/>
          <p:nvPr/>
        </p:nvSpPr>
        <p:spPr>
          <a:xfrm>
            <a:off x="374733" y="4170194"/>
            <a:ext cx="5766322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문제가 있어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1:1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비율로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번갈아가는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것은 충분하지 않다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E27FE4-2473-537A-8B53-DA288BA6B4CB}"/>
              </a:ext>
            </a:extLst>
          </p:cNvPr>
          <p:cNvSpPr txBox="1"/>
          <p:nvPr/>
        </p:nvSpPr>
        <p:spPr>
          <a:xfrm>
            <a:off x="5917979" y="4168399"/>
            <a:ext cx="2355901" cy="3620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(Yin et al., </a:t>
            </a:r>
            <a:r>
              <a:rPr kumimoji="1" lang="en-US" altLang="ko-K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NeurlPS</a:t>
            </a:r>
            <a:r>
              <a:rPr kumimoji="1" lang="en-US" altLang="ko-K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2024)</a:t>
            </a:r>
            <a:endParaRPr kumimoji="1" lang="ko-KR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E02484-25FB-CFCC-4FE4-8111A8566761}"/>
              </a:ext>
            </a:extLst>
          </p:cNvPr>
          <p:cNvSpPr txBox="1"/>
          <p:nvPr/>
        </p:nvSpPr>
        <p:spPr>
          <a:xfrm>
            <a:off x="1008851" y="4786154"/>
            <a:ext cx="3110147" cy="951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ImageNet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경우는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회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회</a:t>
            </a: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SDXL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경우는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회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회</a:t>
            </a: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SD v1.5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경우는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회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D595BB-67B1-7F0E-E4E9-BD26FE92AC59}"/>
              </a:ext>
            </a:extLst>
          </p:cNvPr>
          <p:cNvSpPr txBox="1"/>
          <p:nvPr/>
        </p:nvSpPr>
        <p:spPr>
          <a:xfrm>
            <a:off x="4380537" y="5081811"/>
            <a:ext cx="627768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score network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더 빠른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time scale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 학습해야 더 안정적이다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2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2B698CF6-E941-673D-1A03-1B92683C2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Flow Map Level Distillation</a:t>
            </a:r>
            <a:r>
              <a:rPr kumimoji="1" lang="ko-KR" altLang="en-US" dirty="0"/>
              <a:t>은 </a:t>
            </a:r>
            <a:r>
              <a:rPr kumimoji="1" lang="en-US" altLang="ko-KR" dirty="0"/>
              <a:t>trajectory </a:t>
            </a:r>
            <a:r>
              <a:rPr kumimoji="1" lang="ko-KR" altLang="en-US" dirty="0"/>
              <a:t>자체를 </a:t>
            </a:r>
            <a:r>
              <a:rPr kumimoji="1" lang="ko-KR" altLang="en-US" dirty="0" err="1"/>
              <a:t>근사하려고</a:t>
            </a:r>
            <a:r>
              <a:rPr kumimoji="1" lang="ko-KR" altLang="en-US" dirty="0"/>
              <a:t> 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E082EF-2B41-3365-3653-FE4B62FC4415}"/>
              </a:ext>
            </a:extLst>
          </p:cNvPr>
          <p:cNvSpPr txBox="1"/>
          <p:nvPr/>
        </p:nvSpPr>
        <p:spPr>
          <a:xfrm>
            <a:off x="642842" y="1463041"/>
            <a:ext cx="11001730" cy="656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Distribution-based distillation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 출력 분포가 같도록 하는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one-step generator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만들었다면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Flow map level distillation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은</a:t>
            </a:r>
            <a:b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solution map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자체를 근사하는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few-step generator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(student)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만들고자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하는게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목적이다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11C8B3-D5D5-857C-CF9F-A891B248C4C9}"/>
              </a:ext>
            </a:extLst>
          </p:cNvPr>
          <p:cNvSpPr txBox="1"/>
          <p:nvPr/>
        </p:nvSpPr>
        <p:spPr>
          <a:xfrm>
            <a:off x="642842" y="2527959"/>
            <a:ext cx="9831538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One-step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으로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이를 만들기 위해서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Direct Knowledge Distillation (KD,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Luhman., 2021)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란 방법이 제시되었다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EA1BBD0-0E73-8D27-94F1-CA87F87FC063}"/>
                  </a:ext>
                </a:extLst>
              </p:cNvPr>
              <p:cNvSpPr txBox="1"/>
              <p:nvPr/>
            </p:nvSpPr>
            <p:spPr>
              <a:xfrm>
                <a:off x="3094382" y="3080173"/>
                <a:ext cx="6098650" cy="4337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 dirty="0">
                              <a:latin typeface="Cambria Math" panose="02040503050406030204" pitchFamily="18" charset="0"/>
                            </a:rPr>
                            <m:t>KD</m:t>
                          </m:r>
                        </m:sub>
                      </m:sSub>
                      <m:d>
                        <m:dPr>
                          <m:ctrlPr>
                            <a:rPr lang="ko-KR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en-US" i="0" dirty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prior</m:t>
                              </m:r>
                            </m:sub>
                          </m:sSub>
                        </m:sub>
                      </m:sSub>
                      <m:sSubSup>
                        <m:sSubSupPr>
                          <m:ctrlPr>
                            <a:rPr lang="ko-KR" altLang="en-US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ko-KR" altLang="en-US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𝐆</m:t>
                                  </m:r>
                                </m:e>
                                <m:sub>
                                  <m:r>
                                    <a:rPr lang="ko-KR" altLang="en-US" b="0" i="1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 dirty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 dirty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 dirty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</m:sSub>
                                  <m:r>
                                    <a:rPr lang="ko-KR" altLang="en-US" b="0" i="0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ko-KR" altLang="en-US" b="0" i="0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e>
                              </m:d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ko-KR" altLang="en-US" b="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ko-KR" altLang="en-US" b="0" i="0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b="0" i="0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Solver</m:t>
                                      </m:r>
                                    </m:e>
                                    <m:sub>
                                      <m:r>
                                        <a:rPr lang="ko-KR" altLang="en-US" b="0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ko-KR" altLang="en-US" b="0" i="0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→0</m:t>
                                      </m:r>
                                    </m:sub>
                                  </m:sSub>
                                </m:fName>
                                <m:e>
                                  <m:d>
                                    <m:dPr>
                                      <m:ctrlPr>
                                        <a:rPr lang="ko-KR" altLang="en-US" b="1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 dirty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  <m: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2.</m:t>
                          </m:r>
                        </m:sup>
                      </m:sSub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EA1BBD0-0E73-8D27-94F1-CA87F87FC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4382" y="3080173"/>
                <a:ext cx="6098650" cy="433708"/>
              </a:xfrm>
              <a:prstGeom prst="rect">
                <a:avLst/>
              </a:prstGeom>
              <a:blipFill>
                <a:blip r:embed="rId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AFA88846-B3D2-12C6-03E4-A9C844D1A0E8}"/>
              </a:ext>
            </a:extLst>
          </p:cNvPr>
          <p:cNvSpPr txBox="1"/>
          <p:nvPr/>
        </p:nvSpPr>
        <p:spPr>
          <a:xfrm>
            <a:off x="5748205" y="3345256"/>
            <a:ext cx="85792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endParaRPr kumimoji="1" lang="ko-KR" alt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925523-F9CA-FEE9-079A-656B1AEE38D6}"/>
              </a:ext>
            </a:extLst>
          </p:cNvPr>
          <p:cNvSpPr txBox="1"/>
          <p:nvPr/>
        </p:nvSpPr>
        <p:spPr>
          <a:xfrm>
            <a:off x="7267491" y="3345256"/>
            <a:ext cx="86914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endParaRPr kumimoji="1" lang="ko-KR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E37487-4B5E-6E16-10F8-33C29D274189}"/>
              </a:ext>
            </a:extLst>
          </p:cNvPr>
          <p:cNvSpPr txBox="1"/>
          <p:nvPr/>
        </p:nvSpPr>
        <p:spPr>
          <a:xfrm>
            <a:off x="642842" y="3858371"/>
            <a:ext cx="1065548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이를 완벽하게 학습한다면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solution map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한번에 근사하는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 model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이용해 더 빠른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sampling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 가능해진다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CEC194-72C9-8B4A-A7FF-3018552D6C43}"/>
              </a:ext>
            </a:extLst>
          </p:cNvPr>
          <p:cNvSpPr txBox="1"/>
          <p:nvPr/>
        </p:nvSpPr>
        <p:spPr>
          <a:xfrm>
            <a:off x="642842" y="4218598"/>
            <a:ext cx="205697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하지만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문제가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E02507-486E-A036-3223-B3FA8DC26263}"/>
                  </a:ext>
                </a:extLst>
              </p:cNvPr>
              <p:cNvSpPr txBox="1"/>
              <p:nvPr/>
            </p:nvSpPr>
            <p:spPr>
              <a:xfrm>
                <a:off x="1989996" y="4828556"/>
                <a:ext cx="751641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의 업데이트 과정에서 모든 </a:t>
                </a:r>
                <a:r>
                  <a:rPr kumimoji="1" lang="en-US" altLang="ko-KR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noise</a:t>
                </a:r>
                <a:r>
                  <a:rPr kumimoji="1" lang="ko-KR" altLang="en-US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값에 대해 비싼 </a:t>
                </a:r>
                <a:r>
                  <a:rPr kumimoji="1" lang="en-US" altLang="ko-KR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solver</a:t>
                </a:r>
                <a:r>
                  <a:rPr kumimoji="1" lang="ko-KR" altLang="en-US" sz="1600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풀어야 한다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는 점이다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E02507-486E-A036-3223-B3FA8DC262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996" y="4828556"/>
                <a:ext cx="7516417" cy="360227"/>
              </a:xfrm>
              <a:prstGeom prst="rect">
                <a:avLst/>
              </a:prstGeom>
              <a:blipFill>
                <a:blip r:embed="rId4"/>
                <a:stretch>
                  <a:fillRect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5DA630A0-3A58-7810-BCF4-B216775113A6}"/>
              </a:ext>
            </a:extLst>
          </p:cNvPr>
          <p:cNvSpPr txBox="1"/>
          <p:nvPr/>
        </p:nvSpPr>
        <p:spPr>
          <a:xfrm>
            <a:off x="3039225" y="5265007"/>
            <a:ext cx="5417958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또한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크다면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discretization error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까지 그대로 포함한다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81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741BC45A-7E2F-6180-2286-B8C7F3351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Progressive Distillation (PD)</a:t>
            </a:r>
            <a:r>
              <a:rPr kumimoji="1" lang="ko-KR" altLang="en-US" dirty="0"/>
              <a:t> 방법이 </a:t>
            </a:r>
            <a:r>
              <a:rPr kumimoji="1" lang="en-US" altLang="ko-KR" dirty="0"/>
              <a:t>KD</a:t>
            </a:r>
            <a:r>
              <a:rPr kumimoji="1" lang="ko-KR" altLang="en-US" dirty="0"/>
              <a:t>의 문제점을 해결해줄 수 있다</a:t>
            </a:r>
            <a:r>
              <a:rPr kumimoji="1" lang="en-US" altLang="ko-KR" dirty="0"/>
              <a:t>.</a:t>
            </a:r>
            <a:r>
              <a:rPr kumimoji="1" lang="ko-KR" alt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00CB61-7659-22AF-E495-BD8BF6D0EAB6}"/>
              </a:ext>
            </a:extLst>
          </p:cNvPr>
          <p:cNvSpPr txBox="1"/>
          <p:nvPr/>
        </p:nvSpPr>
        <p:spPr>
          <a:xfrm>
            <a:off x="373710" y="1001865"/>
            <a:ext cx="9873216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PD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목적은 어떻게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에서의 적분 스텝을 더 적은 스텝으로 흉내내는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모델을 만들 건지 이다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래픽 6" descr="이미지 미리 보기">
            <a:extLst>
              <a:ext uri="{FF2B5EF4-FFF2-40B4-BE49-F238E27FC236}">
                <a16:creationId xmlns:a16="http://schemas.microsoft.com/office/drawing/2014/main" id="{0F0508C9-AED2-E946-D1F3-FD68968EEC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6373" y="1583490"/>
            <a:ext cx="6867410" cy="32190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EFE801-E282-0906-D553-CBFDF69B5B2D}"/>
                  </a:ext>
                </a:extLst>
              </p:cNvPr>
              <p:cNvSpPr txBox="1"/>
              <p:nvPr/>
            </p:nvSpPr>
            <p:spPr>
              <a:xfrm>
                <a:off x="1520753" y="4905178"/>
                <a:ext cx="6098650" cy="36933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1" dirty="0">
                              <a:latin typeface="Cambria Math" panose="02040503050406030204" pitchFamily="18" charset="0"/>
                            </a:rPr>
                            <m:t>𝐒</m:t>
                          </m:r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𝐭𝐮𝐝𝐞𝐧𝐭</m:t>
                          </m:r>
                        </m:e>
                        <m:sub>
                          <m:r>
                            <a:rPr lang="ko-KR" altLang="en-US" b="1" i="1" dirty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b="1" i="1" dirty="0"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lang="ko-KR" altLang="en-US" b="1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b="1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𝐓𝐞𝐚𝐜𝐡𝐞𝐫</m:t>
                          </m:r>
                        </m:e>
                        <m:sub>
                          <m:r>
                            <a:rPr lang="ko-KR" altLang="en-US" b="1" i="1" dirty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b="1" i="1" dirty="0"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lang="ko-KR" altLang="en-US" b="1" i="0" dirty="0">
                          <a:latin typeface="Cambria Math" panose="02040503050406030204" pitchFamily="18" charset="0"/>
                        </a:rPr>
                        <m:t>∘</m:t>
                      </m:r>
                      <m:sSub>
                        <m:sSubPr>
                          <m:ctrlPr>
                            <a:rPr lang="ko-KR" altLang="en-US" b="1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𝐓𝐞𝐚𝐜𝐡𝐞𝐫</m:t>
                          </m:r>
                        </m:e>
                        <m:sub>
                          <m:r>
                            <a:rPr lang="ko-KR" altLang="en-US" b="1" i="1" dirty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b="1" i="1" dirty="0">
                              <a:latin typeface="Cambria Math" panose="02040503050406030204" pitchFamily="18" charset="0"/>
                            </a:rPr>
                            <m:t>𝒖</m:t>
                          </m:r>
                        </m:sub>
                      </m:sSub>
                    </m:oMath>
                  </m:oMathPara>
                </a14:m>
                <a:endParaRPr lang="ko-KR" altLang="en-US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EFE801-E282-0906-D553-CBFDF69B5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0753" y="4905178"/>
                <a:ext cx="609865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702DE27E-59E0-F76F-DA0B-02BDBBE584F2}"/>
              </a:ext>
            </a:extLst>
          </p:cNvPr>
          <p:cNvSpPr txBox="1"/>
          <p:nvPr/>
        </p:nvSpPr>
        <p:spPr>
          <a:xfrm>
            <a:off x="640156" y="5528289"/>
            <a:ext cx="7859844" cy="655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각 구간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t,u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), (</a:t>
            </a:r>
            <a:r>
              <a:rPr kumimoji="1"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s,u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trajectory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완전히 같지는 않고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2-step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뒤의 값이 </a:t>
            </a: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1-step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뒤의 값과 같기만 하면 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E80ACFE-8903-6CC8-451E-CFE012B378FA}"/>
                  </a:ext>
                </a:extLst>
              </p:cNvPr>
              <p:cNvSpPr txBox="1"/>
              <p:nvPr/>
            </p:nvSpPr>
            <p:spPr>
              <a:xfrm>
                <a:off x="9028388" y="3423037"/>
                <a:ext cx="2437075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dirty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en-US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i="0" dirty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en-US" i="0" dirty="0">
                          <a:latin typeface="Cambria Math" panose="02040503050406030204" pitchFamily="18" charset="0"/>
                        </a:rPr>
                        <m:t>∘</m:t>
                      </m:r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i="0" dirty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E80ACFE-8903-6CC8-451E-CFE012B378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8388" y="3423037"/>
                <a:ext cx="243707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꺾인 연결선[E] 16">
            <a:extLst>
              <a:ext uri="{FF2B5EF4-FFF2-40B4-BE49-F238E27FC236}">
                <a16:creationId xmlns:a16="http://schemas.microsoft.com/office/drawing/2014/main" id="{BA456CC5-DD1D-534B-2C9F-5A1ABDCBCAE7}"/>
              </a:ext>
            </a:extLst>
          </p:cNvPr>
          <p:cNvCxnSpPr>
            <a:stCxn id="11" idx="3"/>
            <a:endCxn id="15" idx="1"/>
          </p:cNvCxnSpPr>
          <p:nvPr/>
        </p:nvCxnSpPr>
        <p:spPr>
          <a:xfrm flipV="1">
            <a:off x="7619403" y="3607703"/>
            <a:ext cx="1408985" cy="1482141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B01E41B-39A0-5A91-DC33-09E64121D383}"/>
              </a:ext>
            </a:extLst>
          </p:cNvPr>
          <p:cNvSpPr txBox="1"/>
          <p:nvPr/>
        </p:nvSpPr>
        <p:spPr>
          <a:xfrm>
            <a:off x="9253704" y="3012733"/>
            <a:ext cx="1986441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Semigroup property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AB164D-3A51-7854-8888-CE6BEF66C94E}"/>
              </a:ext>
            </a:extLst>
          </p:cNvPr>
          <p:cNvSpPr txBox="1"/>
          <p:nvPr/>
        </p:nvSpPr>
        <p:spPr>
          <a:xfrm>
            <a:off x="8408121" y="3862378"/>
            <a:ext cx="3837589" cy="1247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PF-ODE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유일한 해가 자연스럽게</a:t>
            </a:r>
            <a:b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만족하는 조건</a:t>
            </a: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flow map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제대로 근사하</a:t>
            </a:r>
            <a:b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고 있다면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property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만족해야함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79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7915994-38E5-5E49-1754-28E8F8256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teacher</a:t>
            </a:r>
            <a:r>
              <a:rPr kumimoji="1" lang="ko-KR" altLang="en-US" dirty="0"/>
              <a:t>의 </a:t>
            </a:r>
            <a:r>
              <a:rPr kumimoji="1" lang="en-US" altLang="ko-KR" dirty="0"/>
              <a:t>solver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</a:t>
            </a:r>
            <a:r>
              <a:rPr kumimoji="1" lang="en-US" altLang="ko-KR" dirty="0"/>
              <a:t>DDIM</a:t>
            </a:r>
            <a:r>
              <a:rPr kumimoji="1" lang="ko-KR" altLang="en-US" dirty="0" err="1"/>
              <a:t>으로</a:t>
            </a:r>
            <a:r>
              <a:rPr kumimoji="1" lang="ko-KR" altLang="en-US" dirty="0"/>
              <a:t> 두고 이 </a:t>
            </a:r>
            <a:r>
              <a:rPr kumimoji="1" lang="en-US" altLang="ko-KR" dirty="0"/>
              <a:t>semigroup property</a:t>
            </a:r>
            <a:r>
              <a:rPr kumimoji="1" lang="ko-KR" altLang="en-US" dirty="0"/>
              <a:t>가 만족하도록 하는 타겟을 역산하자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1816E7-EE4D-703F-6B38-893992C467F2}"/>
                  </a:ext>
                </a:extLst>
              </p:cNvPr>
              <p:cNvSpPr txBox="1"/>
              <p:nvPr/>
            </p:nvSpPr>
            <p:spPr>
              <a:xfrm>
                <a:off x="2592048" y="1522224"/>
                <a:ext cx="6098650" cy="11935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:  </m:t>
                          </m:r>
                          <m:sSub>
                            <m:sSub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˜"/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acc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:  </m:t>
                          </m:r>
                          <m:sSub>
                            <m:sSub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˜"/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acc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˜"/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acc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˜"/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1816E7-EE4D-703F-6B38-893992C467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048" y="1522224"/>
                <a:ext cx="6098650" cy="11935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7A96040-BF4B-E01F-74E9-A7DAEF5E46E3}"/>
              </a:ext>
            </a:extLst>
          </p:cNvPr>
          <p:cNvSpPr txBox="1"/>
          <p:nvPr/>
        </p:nvSpPr>
        <p:spPr>
          <a:xfrm>
            <a:off x="389614" y="1025718"/>
            <a:ext cx="5251759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다음과 같은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2-step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DDIM update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생각하자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A6DB11-74F7-7106-DE61-47FD63ADE9BC}"/>
                  </a:ext>
                </a:extLst>
              </p:cNvPr>
              <p:cNvSpPr txBox="1"/>
              <p:nvPr/>
            </p:nvSpPr>
            <p:spPr>
              <a:xfrm>
                <a:off x="389614" y="2852099"/>
                <a:ext cx="5308184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그리고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1-step DDIM update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는 다음과 같다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A6DB11-74F7-7106-DE61-47FD63ADE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14" y="2852099"/>
                <a:ext cx="5308184" cy="360227"/>
              </a:xfrm>
              <a:prstGeom prst="rect">
                <a:avLst/>
              </a:prstGeom>
              <a:blipFill>
                <a:blip r:embed="rId4"/>
                <a:stretch>
                  <a:fillRect l="-477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6181A19-15B4-9132-26D2-0767689E4673}"/>
                  </a:ext>
                </a:extLst>
              </p:cNvPr>
              <p:cNvSpPr txBox="1"/>
              <p:nvPr/>
            </p:nvSpPr>
            <p:spPr>
              <a:xfrm>
                <a:off x="2095168" y="3348605"/>
                <a:ext cx="6098650" cy="6230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ko-KR" altLang="en-US" i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ko-KR" alt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:  </m:t>
                      </m:r>
                      <m:sSub>
                        <m:sSub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˜"/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′=</m:t>
                      </m:r>
                      <m:f>
                        <m:f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acc>
                        <m:accPr>
                          <m:chr m:val="˜"/>
                          <m:ctrlPr>
                            <a:rPr lang="ko-KR" altLang="en-US" b="1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ko-KR" altLang="en-US" b="1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acc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6181A19-15B4-9132-26D2-0767689E4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168" y="3348605"/>
                <a:ext cx="6098650" cy="6230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0EF518-307B-E208-F9DB-56DEF0E814D5}"/>
                  </a:ext>
                </a:extLst>
              </p:cNvPr>
              <p:cNvSpPr txBox="1"/>
              <p:nvPr/>
            </p:nvSpPr>
            <p:spPr>
              <a:xfrm>
                <a:off x="389614" y="4142181"/>
                <a:ext cx="11137985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일반적으로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DDIM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은 한 시점의 입력만을 받기 때문에 중간에 경유하는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있으면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semigroup property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만족하지 않는다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0EF518-307B-E208-F9DB-56DEF0E81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14" y="4142181"/>
                <a:ext cx="11137985" cy="360227"/>
              </a:xfrm>
              <a:prstGeom prst="rect">
                <a:avLst/>
              </a:prstGeom>
              <a:blipFill>
                <a:blip r:embed="rId6"/>
                <a:stretch>
                  <a:fillRect l="-228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29D1130-FE8D-29A0-ABD4-73E0F278F3CD}"/>
                  </a:ext>
                </a:extLst>
              </p:cNvPr>
              <p:cNvSpPr txBox="1"/>
              <p:nvPr/>
            </p:nvSpPr>
            <p:spPr>
              <a:xfrm>
                <a:off x="389614" y="4502408"/>
                <a:ext cx="7627216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semigroup property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만족하도록 두 값을 같다고 두고 </a:t>
                </a:r>
                <a14:m>
                  <m:oMath xmlns:m="http://schemas.openxmlformats.org/officeDocument/2006/math">
                    <m:acc>
                      <m:accPr>
                        <m:chr m:val="˜"/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좌변에 두고 전개하면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29D1130-FE8D-29A0-ABD4-73E0F278F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14" y="4502408"/>
                <a:ext cx="7627216" cy="360227"/>
              </a:xfrm>
              <a:prstGeom prst="rect">
                <a:avLst/>
              </a:prstGeom>
              <a:blipFill>
                <a:blip r:embed="rId7"/>
                <a:stretch>
                  <a:fillRect l="-332"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1DDC461-D0BB-857C-E80A-BE5CA0933CC3}"/>
                  </a:ext>
                </a:extLst>
              </p:cNvPr>
              <p:cNvSpPr txBox="1"/>
              <p:nvPr/>
            </p:nvSpPr>
            <p:spPr>
              <a:xfrm>
                <a:off x="389614" y="6001891"/>
                <a:ext cx="8850500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따라서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student</a:t>
                </a:r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network</a:t>
                </a:r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는 원래 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teacher</a:t>
                </a:r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의 </a:t>
                </a:r>
                <a:r>
                  <a:rPr kumimoji="1" lang="ko-KR" altLang="en-US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예측값이</a:t>
                </a:r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아닌 </a:t>
                </a:r>
                <a14:m>
                  <m:oMath xmlns:m="http://schemas.openxmlformats.org/officeDocument/2006/math">
                    <m:acc>
                      <m:accPr>
                        <m:chr m:val="˜"/>
                        <m:ctrlPr>
                          <a:rPr kumimoji="1" lang="en-US" altLang="ko-KR" sz="1600" b="1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ko-KR" sz="16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kumimoji="1" lang="ko-KR" altLang="en-US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타겟으로 하는 회귀를 학습한다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1DDC461-D0BB-857C-E80A-BE5CA0933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14" y="6001891"/>
                <a:ext cx="8850500" cy="360227"/>
              </a:xfrm>
              <a:prstGeom prst="rect">
                <a:avLst/>
              </a:prstGeom>
              <a:blipFill>
                <a:blip r:embed="rId8"/>
                <a:stretch>
                  <a:fillRect l="-287"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A47ED997-2F88-AF0E-A82B-95565AD165EE}"/>
              </a:ext>
            </a:extLst>
          </p:cNvPr>
          <p:cNvSpPr txBox="1"/>
          <p:nvPr/>
        </p:nvSpPr>
        <p:spPr>
          <a:xfrm>
            <a:off x="9996411" y="1013958"/>
            <a:ext cx="1531188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Lemma 10.3.1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FAC7801-AF8F-2373-35A3-7AFD7661B0B1}"/>
                  </a:ext>
                </a:extLst>
              </p:cNvPr>
              <p:cNvSpPr txBox="1"/>
              <p:nvPr/>
            </p:nvSpPr>
            <p:spPr>
              <a:xfrm>
                <a:off x="7011712" y="3212326"/>
                <a:ext cx="4630050" cy="326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ko-KR" sz="1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4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4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4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sz="1400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에서 </a:t>
                </a:r>
                <a:r>
                  <a:rPr kumimoji="1" lang="en-US" altLang="ko-KR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student</a:t>
                </a:r>
                <a:r>
                  <a:rPr kumimoji="1" lang="ko-KR" altLang="en-US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가 </a:t>
                </a:r>
                <a:r>
                  <a:rPr kumimoji="1" lang="ko-KR" altLang="en-US" sz="1400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학습해야하는</a:t>
                </a:r>
                <a:r>
                  <a:rPr kumimoji="1" lang="ko-KR" altLang="en-US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kumimoji="1" lang="ko-KR" altLang="en-US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시점의 </a:t>
                </a:r>
                <a:r>
                  <a:rPr kumimoji="1" lang="en-US" altLang="ko-KR" sz="14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clean target.</a:t>
                </a:r>
                <a:endParaRPr kumimoji="1" lang="ko-KR" altLang="en-US" sz="1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FAC7801-AF8F-2373-35A3-7AFD7661B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1712" y="3212326"/>
                <a:ext cx="4630050" cy="326756"/>
              </a:xfrm>
              <a:prstGeom prst="rect">
                <a:avLst/>
              </a:prstGeom>
              <a:blipFill>
                <a:blip r:embed="rId9"/>
                <a:stretch>
                  <a:fillRect b="-1851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AFFDA2FC-9F26-7427-BA2D-60A9792BC4A9}"/>
              </a:ext>
            </a:extLst>
          </p:cNvPr>
          <p:cNvSpPr txBox="1"/>
          <p:nvPr/>
        </p:nvSpPr>
        <p:spPr>
          <a:xfrm>
            <a:off x="461176" y="5335325"/>
            <a:ext cx="1107996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915DC5-30C9-7A18-183A-C71B63C4D455}"/>
                  </a:ext>
                </a:extLst>
              </p:cNvPr>
              <p:cNvSpPr txBox="1"/>
              <p:nvPr/>
            </p:nvSpPr>
            <p:spPr>
              <a:xfrm>
                <a:off x="2909281" y="5065310"/>
                <a:ext cx="6098650" cy="61157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˜"/>
                              <m:ctrlPr>
                                <a:rPr lang="ko-KR" altLang="en-US" b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ko-KR" alt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′=</m:t>
                      </m:r>
                      <m:sSub>
                        <m:sSub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˜"/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 ⟺ </m:t>
                      </m:r>
                      <m:acc>
                        <m:accPr>
                          <m:chr m:val="˜"/>
                          <m:ctrlPr>
                            <a:rPr lang="ko-KR" altLang="en-US" b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ko-KR" alt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acc>
                      <m:r>
                        <a:rPr lang="ko-KR" alt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ko-KR" altLang="en-US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˜"/>
                              <m:ctrlPr>
                                <a:rPr lang="ko-KR" altLang="en-US" b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ko-KR" alt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en-US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ko-KR" altLang="en-US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b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915DC5-30C9-7A18-183A-C71B63C4D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281" y="5065310"/>
                <a:ext cx="6098650" cy="6115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377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8" grpId="0"/>
      <p:bldP spid="20" grpId="0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115DF0B-B6BC-1366-8302-1A8218377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Semigroup property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만족하도록 </a:t>
            </a:r>
            <a:r>
              <a:rPr kumimoji="1" lang="en-US" altLang="ko-KR" dirty="0"/>
              <a:t>PD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강제한다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BC84C85C-197D-C5F6-C9F7-1F3FD7DC2BC2}"/>
              </a:ext>
            </a:extLst>
          </p:cNvPr>
          <p:cNvCxnSpPr>
            <a:cxnSpLocks/>
          </p:cNvCxnSpPr>
          <p:nvPr/>
        </p:nvCxnSpPr>
        <p:spPr>
          <a:xfrm>
            <a:off x="978010" y="5589767"/>
            <a:ext cx="10288988" cy="0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자유형 8">
            <a:extLst>
              <a:ext uri="{FF2B5EF4-FFF2-40B4-BE49-F238E27FC236}">
                <a16:creationId xmlns:a16="http://schemas.microsoft.com/office/drawing/2014/main" id="{A464C9FF-AB8B-379B-DE2F-E7B62ED51088}"/>
              </a:ext>
            </a:extLst>
          </p:cNvPr>
          <p:cNvSpPr/>
          <p:nvPr/>
        </p:nvSpPr>
        <p:spPr>
          <a:xfrm>
            <a:off x="1272208" y="2472856"/>
            <a:ext cx="9835764" cy="2870421"/>
          </a:xfrm>
          <a:custGeom>
            <a:avLst/>
            <a:gdLst>
              <a:gd name="csX0" fmla="*/ 0 w 9835764"/>
              <a:gd name="csY0" fmla="*/ 2870421 h 2870421"/>
              <a:gd name="csX1" fmla="*/ 2568272 w 9835764"/>
              <a:gd name="csY1" fmla="*/ 262393 h 2870421"/>
              <a:gd name="csX2" fmla="*/ 6520070 w 9835764"/>
              <a:gd name="csY2" fmla="*/ 2401294 h 2870421"/>
              <a:gd name="csX3" fmla="*/ 9835764 w 9835764"/>
              <a:gd name="csY3" fmla="*/ 0 h 28704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835764" h="2870421">
                <a:moveTo>
                  <a:pt x="0" y="2870421"/>
                </a:moveTo>
                <a:cubicBezTo>
                  <a:pt x="740797" y="1605501"/>
                  <a:pt x="1481594" y="340581"/>
                  <a:pt x="2568272" y="262393"/>
                </a:cubicBezTo>
                <a:cubicBezTo>
                  <a:pt x="3654950" y="184205"/>
                  <a:pt x="5308821" y="2445026"/>
                  <a:pt x="6520070" y="2401294"/>
                </a:cubicBezTo>
                <a:cubicBezTo>
                  <a:pt x="7731319" y="2357562"/>
                  <a:pt x="8783541" y="1178781"/>
                  <a:pt x="9835764" y="0"/>
                </a:cubicBezTo>
              </a:path>
            </a:pathLst>
          </a:custGeom>
          <a:noFill/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EF435779-4CCB-9061-4890-0AAB07D79F3E}"/>
              </a:ext>
            </a:extLst>
          </p:cNvPr>
          <p:cNvCxnSpPr/>
          <p:nvPr/>
        </p:nvCxnSpPr>
        <p:spPr>
          <a:xfrm>
            <a:off x="2146852" y="1717482"/>
            <a:ext cx="0" cy="3872285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직선 연결선[R] 11">
            <a:extLst>
              <a:ext uri="{FF2B5EF4-FFF2-40B4-BE49-F238E27FC236}">
                <a16:creationId xmlns:a16="http://schemas.microsoft.com/office/drawing/2014/main" id="{91BAF073-6545-8541-9AFE-A3E7F4E65BE6}"/>
              </a:ext>
            </a:extLst>
          </p:cNvPr>
          <p:cNvCxnSpPr/>
          <p:nvPr/>
        </p:nvCxnSpPr>
        <p:spPr>
          <a:xfrm>
            <a:off x="5750118" y="1717482"/>
            <a:ext cx="0" cy="3872285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직선 연결선[R] 12">
            <a:extLst>
              <a:ext uri="{FF2B5EF4-FFF2-40B4-BE49-F238E27FC236}">
                <a16:creationId xmlns:a16="http://schemas.microsoft.com/office/drawing/2014/main" id="{1B5F2CEA-5C41-AFAE-4AC9-1EA20AF6D35C}"/>
              </a:ext>
            </a:extLst>
          </p:cNvPr>
          <p:cNvCxnSpPr/>
          <p:nvPr/>
        </p:nvCxnSpPr>
        <p:spPr>
          <a:xfrm>
            <a:off x="9312302" y="1717482"/>
            <a:ext cx="0" cy="3872285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44F28BA-EC29-CE0B-7D09-8456C8276F1E}"/>
                  </a:ext>
                </a:extLst>
              </p:cNvPr>
              <p:cNvSpPr txBox="1"/>
              <p:nvPr/>
            </p:nvSpPr>
            <p:spPr>
              <a:xfrm>
                <a:off x="1973952" y="5623891"/>
                <a:ext cx="345799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44F28BA-EC29-CE0B-7D09-8456C8276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952" y="5623891"/>
                <a:ext cx="345799" cy="4247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2787A2-6BFE-3292-0090-7C816494A3D1}"/>
                  </a:ext>
                </a:extLst>
              </p:cNvPr>
              <p:cNvSpPr txBox="1"/>
              <p:nvPr/>
            </p:nvSpPr>
            <p:spPr>
              <a:xfrm>
                <a:off x="5577218" y="5623891"/>
                <a:ext cx="377026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1" lang="en-US" altLang="ko-KR" b="0" i="1" dirty="0" smtClean="0">
                          <a:latin typeface="Cambria Math" panose="02040503050406030204" pitchFamily="18" charset="0"/>
                        </a:rPr>
                        <m:t>u</m:t>
                      </m:r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2787A2-6BFE-3292-0090-7C816494A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7218" y="5623891"/>
                <a:ext cx="377026" cy="424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9E6D728-F8A8-69E9-6E6B-CFF9B9D4E6C8}"/>
                  </a:ext>
                </a:extLst>
              </p:cNvPr>
              <p:cNvSpPr txBox="1"/>
              <p:nvPr/>
            </p:nvSpPr>
            <p:spPr>
              <a:xfrm>
                <a:off x="9139402" y="5623891"/>
                <a:ext cx="345799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1" lang="en-US" altLang="ko-KR" b="0" i="1" dirty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9E6D728-F8A8-69E9-6E6B-CFF9B9D4E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9402" y="5623891"/>
                <a:ext cx="345799" cy="424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27AA34F-4DD9-C9F2-5322-2F5CE731524E}"/>
                  </a:ext>
                </a:extLst>
              </p:cNvPr>
              <p:cNvSpPr txBox="1"/>
              <p:nvPr/>
            </p:nvSpPr>
            <p:spPr>
              <a:xfrm>
                <a:off x="9340835" y="4228769"/>
                <a:ext cx="869918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kumimoji="1" lang="en-US" altLang="ko-KR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  <m:r>
                            <a:rPr kumimoji="1" lang="en-US" altLang="ko-KR" b="1" i="0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ko-KR" b="1" i="1" dirty="0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</m:d>
                    </m:oMath>
                  </m:oMathPara>
                </a14:m>
                <a:endParaRPr kumimoji="1" lang="ko-KR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27AA34F-4DD9-C9F2-5322-2F5CE7315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0835" y="4228769"/>
                <a:ext cx="869918" cy="424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타원 17">
            <a:extLst>
              <a:ext uri="{FF2B5EF4-FFF2-40B4-BE49-F238E27FC236}">
                <a16:creationId xmlns:a16="http://schemas.microsoft.com/office/drawing/2014/main" id="{1D3B596F-CF59-3F6F-A91F-925555FA8DFE}"/>
              </a:ext>
            </a:extLst>
          </p:cNvPr>
          <p:cNvSpPr/>
          <p:nvPr/>
        </p:nvSpPr>
        <p:spPr>
          <a:xfrm>
            <a:off x="9224837" y="4189675"/>
            <a:ext cx="190831" cy="198782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3E96828-1B66-3CA0-06AB-D7AD924346F5}"/>
              </a:ext>
            </a:extLst>
          </p:cNvPr>
          <p:cNvSpPr/>
          <p:nvPr/>
        </p:nvSpPr>
        <p:spPr>
          <a:xfrm>
            <a:off x="5654702" y="3425356"/>
            <a:ext cx="190831" cy="1987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22" name="구부러진 연결선[U] 21">
            <a:extLst>
              <a:ext uri="{FF2B5EF4-FFF2-40B4-BE49-F238E27FC236}">
                <a16:creationId xmlns:a16="http://schemas.microsoft.com/office/drawing/2014/main" id="{15AA9DFB-F354-08C0-CE8A-4A7AA55C2A40}"/>
              </a:ext>
            </a:extLst>
          </p:cNvPr>
          <p:cNvCxnSpPr>
            <a:cxnSpLocks/>
            <a:stCxn id="18" idx="2"/>
            <a:endCxn id="20" idx="6"/>
          </p:cNvCxnSpPr>
          <p:nvPr/>
        </p:nvCxnSpPr>
        <p:spPr>
          <a:xfrm rot="10800000">
            <a:off x="5845533" y="3524748"/>
            <a:ext cx="3379304" cy="764319"/>
          </a:xfrm>
          <a:prstGeom prst="curvedConnector3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85FB673-EF3A-E99D-FFB6-202DC565F990}"/>
                  </a:ext>
                </a:extLst>
              </p:cNvPr>
              <p:cNvSpPr txBox="1"/>
              <p:nvPr/>
            </p:nvSpPr>
            <p:spPr>
              <a:xfrm>
                <a:off x="5709036" y="3065893"/>
                <a:ext cx="1615249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kumimoji="1" lang="en-US" altLang="ko-KR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ko-KR" b="1" i="0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ko-KR" b="1" i="0" dirty="0" smtClean="0">
                                  <a:latin typeface="Cambria Math" panose="02040503050406030204" pitchFamily="18" charset="0"/>
                                </a:rPr>
                                <m:t>𝚿</m:t>
                              </m:r>
                            </m:e>
                            <m:sub>
                              <m: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kumimoji="1" lang="en-US" altLang="ko-KR" b="1" i="0" dirty="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sub>
                          </m:sSub>
                          <m:d>
                            <m:dPr>
                              <m:ctrlP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ko-KR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ko-KR" b="1" i="1" dirty="0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1" lang="en-US" altLang="ko-KR" b="1" i="1" dirty="0" smtClean="0"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sub>
                              </m:sSub>
                            </m:e>
                          </m:d>
                          <m:r>
                            <a:rPr kumimoji="1" lang="en-US" altLang="ko-KR" b="1" i="0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ko-KR" b="1" i="1" dirty="0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</m:oMath>
                  </m:oMathPara>
                </a14:m>
                <a:endParaRPr kumimoji="1" lang="ko-KR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85FB673-EF3A-E99D-FFB6-202DC565F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036" y="3065893"/>
                <a:ext cx="1615249" cy="4247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구부러진 연결선[U] 24">
            <a:extLst>
              <a:ext uri="{FF2B5EF4-FFF2-40B4-BE49-F238E27FC236}">
                <a16:creationId xmlns:a16="http://schemas.microsoft.com/office/drawing/2014/main" id="{E8E64283-4B8A-3C79-D438-EB62EE1AE819}"/>
              </a:ext>
            </a:extLst>
          </p:cNvPr>
          <p:cNvCxnSpPr>
            <a:cxnSpLocks/>
          </p:cNvCxnSpPr>
          <p:nvPr/>
        </p:nvCxnSpPr>
        <p:spPr>
          <a:xfrm rot="10800000" flipV="1">
            <a:off x="2294945" y="3524746"/>
            <a:ext cx="3343194" cy="660954"/>
          </a:xfrm>
          <a:prstGeom prst="curvedConnector3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1C8E8652-23CB-D53E-0E23-892791FFAA7C}"/>
              </a:ext>
            </a:extLst>
          </p:cNvPr>
          <p:cNvSpPr/>
          <p:nvPr/>
        </p:nvSpPr>
        <p:spPr>
          <a:xfrm>
            <a:off x="2037853" y="4086309"/>
            <a:ext cx="190831" cy="1987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875A2B6-4F93-AACF-94D4-FEC34B471FED}"/>
                  </a:ext>
                </a:extLst>
              </p:cNvPr>
              <p:cNvSpPr txBox="1"/>
              <p:nvPr/>
            </p:nvSpPr>
            <p:spPr>
              <a:xfrm>
                <a:off x="318756" y="4357796"/>
                <a:ext cx="2811988" cy="4675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ko-KR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˜"/>
                              <m:ctrlPr>
                                <a:rPr kumimoji="1" lang="en-US" altLang="ko-KR" b="1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ko-KR" b="1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kumimoji="1" lang="en-US" altLang="ko-KR" b="1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kumimoji="1" lang="en-US" altLang="ko-KR" b="1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ko-KR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ko-KR" b="1" i="0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ko-KR" b="1" i="0" dirty="0" smtClean="0">
                                  <a:latin typeface="Cambria Math" panose="02040503050406030204" pitchFamily="18" charset="0"/>
                                </a:rPr>
                                <m:t>𝚿</m:t>
                              </m:r>
                            </m:e>
                            <m:sub>
                              <m:r>
                                <a:rPr kumimoji="1" lang="en-US" altLang="ko-KR" b="1" i="0" dirty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r>
                                <a:rPr kumimoji="1" lang="en-US" altLang="ko-KR" b="1" i="0" dirty="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kumimoji="1" lang="en-US" altLang="ko-KR" b="1" i="0" dirty="0" smtClean="0">
                                  <a:latin typeface="Cambria Math" panose="02040503050406030204" pitchFamily="18" charset="0"/>
                                </a:rPr>
                                <m:t>𝐭</m:t>
                              </m:r>
                            </m:sub>
                          </m:sSub>
                          <m:d>
                            <m:dPr>
                              <m:ctrlP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ko-KR" b="1" i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ko-KR" b="1" i="0" dirty="0" smtClean="0">
                                      <a:latin typeface="Cambria Math" panose="02040503050406030204" pitchFamily="18" charset="0"/>
                                    </a:rPr>
                                    <m:t>𝚿</m:t>
                                  </m:r>
                                </m:e>
                                <m:sub>
                                  <m:r>
                                    <a:rPr kumimoji="1" lang="en-US" altLang="ko-KR" b="1" i="0" dirty="0" smtClean="0">
                                      <a:latin typeface="Cambria Math" panose="02040503050406030204" pitchFamily="18" charset="0"/>
                                    </a:rPr>
                                    <m:t>𝐬</m:t>
                                  </m:r>
                                  <m:r>
                                    <a:rPr kumimoji="1" lang="en-US" altLang="ko-KR" b="1" i="0" dirty="0" smtClean="0"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kumimoji="1" lang="en-US" altLang="ko-KR" b="1" i="0" dirty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1" lang="en-US" altLang="ko-KR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en-US" altLang="ko-KR" b="1" i="0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ko-KR" b="1" i="0" dirty="0" smtClean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kumimoji="1" lang="en-US" altLang="ko-KR" b="1" i="0" dirty="0" smtClean="0">
                                          <a:latin typeface="Cambria Math" panose="02040503050406030204" pitchFamily="18" charset="0"/>
                                        </a:rPr>
                                        <m:t>𝐬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kumimoji="1" lang="en-US" altLang="ko-KR" b="1" i="0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ko-KR" b="1" i="0" dirty="0" smtClean="0">
                              <a:latin typeface="Cambria Math" panose="02040503050406030204" pitchFamily="18" charset="0"/>
                            </a:rPr>
                            <m:t>𝐭</m:t>
                          </m:r>
                        </m:e>
                      </m:d>
                    </m:oMath>
                  </m:oMathPara>
                </a14:m>
                <a:endParaRPr kumimoji="1" lang="ko-KR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875A2B6-4F93-AACF-94D4-FEC34B471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56" y="4357796"/>
                <a:ext cx="2811988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C2DB4458-A41E-2E62-B646-7DEB2986A3C8}"/>
              </a:ext>
            </a:extLst>
          </p:cNvPr>
          <p:cNvSpPr txBox="1"/>
          <p:nvPr/>
        </p:nvSpPr>
        <p:spPr>
          <a:xfrm>
            <a:off x="6713468" y="4208151"/>
            <a:ext cx="212397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DDIM 2-step</a:t>
            </a:r>
            <a:endParaRPr kumimoji="1" lang="ko-KR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1BA323-2B49-CBAE-DA9C-CFCFF7746E4B}"/>
              </a:ext>
            </a:extLst>
          </p:cNvPr>
          <p:cNvSpPr txBox="1"/>
          <p:nvPr/>
        </p:nvSpPr>
        <p:spPr>
          <a:xfrm>
            <a:off x="2990348" y="4185700"/>
            <a:ext cx="212397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DDIM 2-step</a:t>
            </a:r>
            <a:endParaRPr kumimoji="1" lang="ko-KR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구부러진 연결선[U] 32">
            <a:extLst>
              <a:ext uri="{FF2B5EF4-FFF2-40B4-BE49-F238E27FC236}">
                <a16:creationId xmlns:a16="http://schemas.microsoft.com/office/drawing/2014/main" id="{D62D61E6-D3E3-66E3-2179-F26EB81665BA}"/>
              </a:ext>
            </a:extLst>
          </p:cNvPr>
          <p:cNvCxnSpPr>
            <a:cxnSpLocks/>
            <a:stCxn id="18" idx="2"/>
          </p:cNvCxnSpPr>
          <p:nvPr/>
        </p:nvCxnSpPr>
        <p:spPr>
          <a:xfrm rot="10800000">
            <a:off x="2263639" y="3653624"/>
            <a:ext cx="6961199" cy="635442"/>
          </a:xfrm>
          <a:prstGeom prst="curvedConnector3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타원 34">
            <a:extLst>
              <a:ext uri="{FF2B5EF4-FFF2-40B4-BE49-F238E27FC236}">
                <a16:creationId xmlns:a16="http://schemas.microsoft.com/office/drawing/2014/main" id="{9CB4FA8D-98AB-A205-3BEB-A9AEA522BC26}"/>
              </a:ext>
            </a:extLst>
          </p:cNvPr>
          <p:cNvSpPr/>
          <p:nvPr/>
        </p:nvSpPr>
        <p:spPr>
          <a:xfrm>
            <a:off x="2030067" y="3543151"/>
            <a:ext cx="190831" cy="19878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C0A47A-FFA4-1D44-3CBF-BB4092CC24F5}"/>
              </a:ext>
            </a:extLst>
          </p:cNvPr>
          <p:cNvSpPr txBox="1"/>
          <p:nvPr/>
        </p:nvSpPr>
        <p:spPr>
          <a:xfrm>
            <a:off x="2692351" y="3245636"/>
            <a:ext cx="210185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DDIM 1-step</a:t>
            </a:r>
            <a:endParaRPr kumimoji="1" lang="ko-KR" altLang="en-US" sz="16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AA6C50-5E3A-44DD-BA03-C37A34B3C54F}"/>
                  </a:ext>
                </a:extLst>
              </p:cNvPr>
              <p:cNvSpPr txBox="1"/>
              <p:nvPr/>
            </p:nvSpPr>
            <p:spPr>
              <a:xfrm>
                <a:off x="488330" y="3105646"/>
                <a:ext cx="2107948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ko-KR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˜"/>
                              <m:ctrlP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kumimoji="1" lang="en-US" altLang="ko-KR" b="1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kumimoji="1" lang="en-US" altLang="ko-KR" b="1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kumimoji="1" lang="en-US" altLang="ko-KR" b="1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ko-KR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ko-KR" b="1" i="0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ko-KR" b="1" i="0" dirty="0" smtClean="0">
                                  <a:latin typeface="Cambria Math" panose="02040503050406030204" pitchFamily="18" charset="0"/>
                                </a:rPr>
                                <m:t>𝚿</m:t>
                              </m:r>
                            </m:e>
                            <m:sub>
                              <m: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kumimoji="1" lang="en-US" altLang="ko-KR" b="1" i="0" dirty="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sub>
                          </m:sSub>
                          <m:d>
                            <m:dPr>
                              <m:ctrlPr>
                                <a:rPr kumimoji="1" lang="en-US" altLang="ko-KR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ko-KR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ko-KR" b="1" i="1" dirty="0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1" lang="en-US" altLang="ko-KR" b="1" i="1" dirty="0" smtClean="0"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sub>
                              </m:sSub>
                            </m:e>
                          </m:d>
                          <m:r>
                            <a:rPr kumimoji="1" lang="en-US" altLang="ko-KR" b="1" i="0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ko-KR" b="1" i="1" dirty="0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</m:d>
                    </m:oMath>
                  </m:oMathPara>
                </a14:m>
                <a:endParaRPr kumimoji="1" lang="ko-KR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AA6C50-5E3A-44DD-BA03-C37A34B3C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30" y="3105646"/>
                <a:ext cx="2107948" cy="4247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FFDAB41-8E40-09A5-9149-6AA73CDE9E04}"/>
                  </a:ext>
                </a:extLst>
              </p:cNvPr>
              <p:cNvSpPr txBox="1"/>
              <p:nvPr/>
            </p:nvSpPr>
            <p:spPr>
              <a:xfrm>
                <a:off x="1157620" y="3723284"/>
                <a:ext cx="447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sz="2000" b="1" dirty="0" smtClean="0">
                          <a:latin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kumimoji="1" lang="ko-KR" altLang="en-US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FFDAB41-8E40-09A5-9149-6AA73CDE9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620" y="3723284"/>
                <a:ext cx="44755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직사각형 39">
            <a:extLst>
              <a:ext uri="{FF2B5EF4-FFF2-40B4-BE49-F238E27FC236}">
                <a16:creationId xmlns:a16="http://schemas.microsoft.com/office/drawing/2014/main" id="{5B809151-1B85-7AA6-57FA-99D624E74AB7}"/>
              </a:ext>
            </a:extLst>
          </p:cNvPr>
          <p:cNvSpPr/>
          <p:nvPr/>
        </p:nvSpPr>
        <p:spPr>
          <a:xfrm>
            <a:off x="381662" y="2965837"/>
            <a:ext cx="2608679" cy="19242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42" name="직선 연결선[R] 41">
            <a:extLst>
              <a:ext uri="{FF2B5EF4-FFF2-40B4-BE49-F238E27FC236}">
                <a16:creationId xmlns:a16="http://schemas.microsoft.com/office/drawing/2014/main" id="{489CEBBD-5311-5A2D-C7AC-FE47EFDA7226}"/>
              </a:ext>
            </a:extLst>
          </p:cNvPr>
          <p:cNvCxnSpPr/>
          <p:nvPr/>
        </p:nvCxnSpPr>
        <p:spPr>
          <a:xfrm flipV="1">
            <a:off x="978010" y="1399430"/>
            <a:ext cx="0" cy="15664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575FEB58-6E07-B06A-0691-4BC39AEEC7BF}"/>
              </a:ext>
            </a:extLst>
          </p:cNvPr>
          <p:cNvCxnSpPr/>
          <p:nvPr/>
        </p:nvCxnSpPr>
        <p:spPr>
          <a:xfrm>
            <a:off x="978010" y="1399430"/>
            <a:ext cx="157435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A14466B-2DBA-6863-2097-2CB7E491FB6B}"/>
                  </a:ext>
                </a:extLst>
              </p:cNvPr>
              <p:cNvSpPr txBox="1"/>
              <p:nvPr/>
            </p:nvSpPr>
            <p:spPr>
              <a:xfrm>
                <a:off x="2692351" y="1185342"/>
                <a:ext cx="7929158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semigroup property</a:t>
                </a:r>
                <a:r>
                  <a:rPr kumimoji="1" lang="ko-KR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가 만족하도록 </a:t>
                </a:r>
                <a:r>
                  <a:rPr kumimoji="1" lang="en-US" altLang="ko-KR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student</a:t>
                </a:r>
                <a:r>
                  <a:rPr kumimoji="1" lang="ko-KR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network</a:t>
                </a:r>
                <a:r>
                  <a:rPr kumimoji="1" lang="ko-KR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가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b="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b="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kumimoji="1" lang="en-US" altLang="ko-KR" sz="16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kumimoji="1" lang="en-US" altLang="ko-KR" sz="1600" b="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b="0" i="1" dirty="0" err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b="0" i="1" dirty="0" err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b="0" i="1" dirty="0" err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sz="1600" b="0" i="0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b="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kumimoji="1" lang="en-US" altLang="ko-KR" sz="1600" b="0" i="0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≈</m:t>
                    </m:r>
                    <m:acc>
                      <m:accPr>
                        <m:chr m:val="˜"/>
                        <m:ctrlPr>
                          <a:rPr kumimoji="1" lang="en-US" altLang="ko-KR" sz="1600" b="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ko-KR" sz="1600" b="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ko-KR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가 되게끔 학습하자</a:t>
                </a:r>
                <a:r>
                  <a:rPr kumimoji="1" lang="en-US" altLang="ko-KR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A14466B-2DBA-6863-2097-2CB7E491F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2351" y="1185342"/>
                <a:ext cx="7929158" cy="360227"/>
              </a:xfrm>
              <a:prstGeom prst="rect">
                <a:avLst/>
              </a:prstGeom>
              <a:blipFill>
                <a:blip r:embed="rId11"/>
                <a:stretch>
                  <a:fillRect l="-480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501F241-FCDB-97BE-15D9-BEC489C9F821}"/>
                  </a:ext>
                </a:extLst>
              </p:cNvPr>
              <p:cNvSpPr txBox="1"/>
              <p:nvPr/>
            </p:nvSpPr>
            <p:spPr>
              <a:xfrm>
                <a:off x="5489673" y="1529246"/>
                <a:ext cx="412275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˜"/>
                          <m:ctrlPr>
                            <a:rPr lang="ko-KR" altLang="en-US" sz="1600" b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ko-KR" altLang="en-US" sz="1600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acc>
                      <m:r>
                        <a:rPr lang="ko-KR" altLang="en-US" sz="16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ko-KR" alt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sz="160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ko-KR" altLang="en-US" sz="160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˜"/>
                              <m:ctrlPr>
                                <a:rPr lang="ko-KR" altLang="en-US" sz="1600" b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ko-KR" altLang="en-US" sz="16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</m:e>
                        <m:sub>
                          <m:r>
                            <a:rPr lang="ko-KR" alt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en-US" sz="160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ko-KR" alt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sz="160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ko-KR" altLang="en-US" sz="160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sz="1600" b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1600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sz="160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sz="16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501F241-FCDB-97BE-15D9-BEC489C9F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9673" y="1529246"/>
                <a:ext cx="4122750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458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27" grpId="0" animBg="1"/>
      <p:bldP spid="29" grpId="0"/>
      <p:bldP spid="30" grpId="0"/>
      <p:bldP spid="31" grpId="0"/>
      <p:bldP spid="35" grpId="0" animBg="1"/>
      <p:bldP spid="37" grpId="0"/>
      <p:bldP spid="38" grpId="0"/>
      <p:bldP spid="39" grpId="0"/>
      <p:bldP spid="40" grpId="0" animBg="1"/>
      <p:bldP spid="48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C02B558-BA8F-6BE4-6B53-BC9BEE5CB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Student network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이용해 스텝 수의 반을 줄일 수 있다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1EE3364-B2B2-EDF2-23E8-E56418F84DDA}"/>
                  </a:ext>
                </a:extLst>
              </p:cNvPr>
              <p:cNvSpPr txBox="1"/>
              <p:nvPr/>
            </p:nvSpPr>
            <p:spPr>
              <a:xfrm>
                <a:off x="3042700" y="989083"/>
                <a:ext cx="6106600" cy="5039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ko-KR" alt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ko-KR" altLang="en-US" sz="2000" i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ko-KR" altLang="en-US" sz="2000" i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ko-KR" altLang="en-US" sz="20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 </m:t>
                          </m:r>
                        </m:e>
                      </m:func>
                      <m:sSub>
                        <m:sSubPr>
                          <m:ctrlPr>
                            <a:rPr lang="ko-KR" altLang="en-US" sz="20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sz="200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sz="20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sSubSup>
                            <m:sSubSup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20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2000" b="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ko-KR" altLang="en-US" sz="2000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sz="20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sz="2000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sz="2000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sz="2000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sz="2000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sz="2000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  <m: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˜"/>
                                      <m:ctrlPr>
                                        <a:rPr lang="ko-KR" altLang="en-US" sz="2000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ko-KR" altLang="en-US" sz="2000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b>
                              <m: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ko-KR" altLang="en-US" sz="20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1EE3364-B2B2-EDF2-23E8-E56418F84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700" y="989083"/>
                <a:ext cx="6106600" cy="503921"/>
              </a:xfrm>
              <a:prstGeom prst="rect">
                <a:avLst/>
              </a:prstGeom>
              <a:blipFill>
                <a:blip r:embed="rId3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C293FFD-483C-E980-10AB-49290DE3EECA}"/>
                  </a:ext>
                </a:extLst>
              </p:cNvPr>
              <p:cNvSpPr txBox="1"/>
              <p:nvPr/>
            </p:nvSpPr>
            <p:spPr>
              <a:xfrm>
                <a:off x="1984897" y="1598211"/>
                <a:ext cx="8289129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student network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다음을 최소화하는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이용해 만든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teacher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2-step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근사한다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C293FFD-483C-E980-10AB-49290DE3EE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897" y="1598211"/>
                <a:ext cx="8289129" cy="360227"/>
              </a:xfrm>
              <a:prstGeom prst="rect">
                <a:avLst/>
              </a:prstGeom>
              <a:blipFill>
                <a:blip r:embed="rId4"/>
                <a:stretch>
                  <a:fillRect l="-459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83AC74B9-7412-0A4F-8AEF-3A49BCA7E4DE}"/>
              </a:ext>
            </a:extLst>
          </p:cNvPr>
          <p:cNvCxnSpPr/>
          <p:nvPr/>
        </p:nvCxnSpPr>
        <p:spPr>
          <a:xfrm>
            <a:off x="1812897" y="3429000"/>
            <a:ext cx="89054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자유형 9">
            <a:extLst>
              <a:ext uri="{FF2B5EF4-FFF2-40B4-BE49-F238E27FC236}">
                <a16:creationId xmlns:a16="http://schemas.microsoft.com/office/drawing/2014/main" id="{4837B330-E339-2EA7-B4FE-E96F12076AC8}"/>
              </a:ext>
            </a:extLst>
          </p:cNvPr>
          <p:cNvSpPr/>
          <p:nvPr/>
        </p:nvSpPr>
        <p:spPr>
          <a:xfrm>
            <a:off x="2250219" y="2466386"/>
            <a:ext cx="8197795" cy="820624"/>
          </a:xfrm>
          <a:custGeom>
            <a:avLst/>
            <a:gdLst>
              <a:gd name="csX0" fmla="*/ 0 w 8197795"/>
              <a:gd name="csY0" fmla="*/ 820624 h 820624"/>
              <a:gd name="csX1" fmla="*/ 1614115 w 8197795"/>
              <a:gd name="csY1" fmla="*/ 216325 h 820624"/>
              <a:gd name="csX2" fmla="*/ 3077155 w 8197795"/>
              <a:gd name="csY2" fmla="*/ 733159 h 820624"/>
              <a:gd name="csX3" fmla="*/ 3784821 w 8197795"/>
              <a:gd name="csY3" fmla="*/ 1639 h 820624"/>
              <a:gd name="csX4" fmla="*/ 4643562 w 8197795"/>
              <a:gd name="csY4" fmla="*/ 526426 h 820624"/>
              <a:gd name="csX5" fmla="*/ 5271715 w 8197795"/>
              <a:gd name="csY5" fmla="*/ 240179 h 820624"/>
              <a:gd name="csX6" fmla="*/ 6321287 w 8197795"/>
              <a:gd name="csY6" fmla="*/ 629792 h 820624"/>
              <a:gd name="csX7" fmla="*/ 7243638 w 8197795"/>
              <a:gd name="csY7" fmla="*/ 81152 h 820624"/>
              <a:gd name="csX8" fmla="*/ 8197795 w 8197795"/>
              <a:gd name="csY8" fmla="*/ 669549 h 820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197795" h="820624">
                <a:moveTo>
                  <a:pt x="0" y="820624"/>
                </a:moveTo>
                <a:cubicBezTo>
                  <a:pt x="550628" y="525763"/>
                  <a:pt x="1101256" y="230902"/>
                  <a:pt x="1614115" y="216325"/>
                </a:cubicBezTo>
                <a:cubicBezTo>
                  <a:pt x="2126974" y="201748"/>
                  <a:pt x="2715371" y="768940"/>
                  <a:pt x="3077155" y="733159"/>
                </a:cubicBezTo>
                <a:cubicBezTo>
                  <a:pt x="3438939" y="697378"/>
                  <a:pt x="3523753" y="36094"/>
                  <a:pt x="3784821" y="1639"/>
                </a:cubicBezTo>
                <a:cubicBezTo>
                  <a:pt x="4045889" y="-32816"/>
                  <a:pt x="4395746" y="486669"/>
                  <a:pt x="4643562" y="526426"/>
                </a:cubicBezTo>
                <a:cubicBezTo>
                  <a:pt x="4891378" y="566183"/>
                  <a:pt x="4992094" y="222951"/>
                  <a:pt x="5271715" y="240179"/>
                </a:cubicBezTo>
                <a:cubicBezTo>
                  <a:pt x="5551336" y="257407"/>
                  <a:pt x="5992633" y="656296"/>
                  <a:pt x="6321287" y="629792"/>
                </a:cubicBezTo>
                <a:cubicBezTo>
                  <a:pt x="6649941" y="603288"/>
                  <a:pt x="6930887" y="74526"/>
                  <a:pt x="7243638" y="81152"/>
                </a:cubicBezTo>
                <a:cubicBezTo>
                  <a:pt x="7556389" y="87778"/>
                  <a:pt x="7877092" y="378663"/>
                  <a:pt x="8197795" y="66954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12" name="직선 연결선[R] 11">
            <a:extLst>
              <a:ext uri="{FF2B5EF4-FFF2-40B4-BE49-F238E27FC236}">
                <a16:creationId xmlns:a16="http://schemas.microsoft.com/office/drawing/2014/main" id="{95578414-2ABF-BE4B-917F-D15288553FA5}"/>
              </a:ext>
            </a:extLst>
          </p:cNvPr>
          <p:cNvCxnSpPr/>
          <p:nvPr/>
        </p:nvCxnSpPr>
        <p:spPr>
          <a:xfrm>
            <a:off x="2250219" y="2751151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[R] 12">
            <a:extLst>
              <a:ext uri="{FF2B5EF4-FFF2-40B4-BE49-F238E27FC236}">
                <a16:creationId xmlns:a16="http://schemas.microsoft.com/office/drawing/2014/main" id="{598F0BC6-B7B3-76CF-7369-B143667BAECD}"/>
              </a:ext>
            </a:extLst>
          </p:cNvPr>
          <p:cNvCxnSpPr/>
          <p:nvPr/>
        </p:nvCxnSpPr>
        <p:spPr>
          <a:xfrm>
            <a:off x="2553693" y="2751151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240EFFD5-AC51-8D80-1F02-3E9A13BE0CDB}"/>
              </a:ext>
            </a:extLst>
          </p:cNvPr>
          <p:cNvCxnSpPr/>
          <p:nvPr/>
        </p:nvCxnSpPr>
        <p:spPr>
          <a:xfrm>
            <a:off x="2863795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[R] 14">
            <a:extLst>
              <a:ext uri="{FF2B5EF4-FFF2-40B4-BE49-F238E27FC236}">
                <a16:creationId xmlns:a16="http://schemas.microsoft.com/office/drawing/2014/main" id="{D197134A-45A3-4198-B4DB-FEF34C4DDE65}"/>
              </a:ext>
            </a:extLst>
          </p:cNvPr>
          <p:cNvCxnSpPr/>
          <p:nvPr/>
        </p:nvCxnSpPr>
        <p:spPr>
          <a:xfrm>
            <a:off x="3197750" y="2751149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[R] 15">
            <a:extLst>
              <a:ext uri="{FF2B5EF4-FFF2-40B4-BE49-F238E27FC236}">
                <a16:creationId xmlns:a16="http://schemas.microsoft.com/office/drawing/2014/main" id="{958FB067-7072-5944-D1B5-AA900E507E16}"/>
              </a:ext>
            </a:extLst>
          </p:cNvPr>
          <p:cNvCxnSpPr/>
          <p:nvPr/>
        </p:nvCxnSpPr>
        <p:spPr>
          <a:xfrm>
            <a:off x="3483996" y="2751151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A725B2FB-D6D5-4852-F666-B7DD88733359}"/>
              </a:ext>
            </a:extLst>
          </p:cNvPr>
          <p:cNvCxnSpPr/>
          <p:nvPr/>
        </p:nvCxnSpPr>
        <p:spPr>
          <a:xfrm>
            <a:off x="3787470" y="2751151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[R] 17">
            <a:extLst>
              <a:ext uri="{FF2B5EF4-FFF2-40B4-BE49-F238E27FC236}">
                <a16:creationId xmlns:a16="http://schemas.microsoft.com/office/drawing/2014/main" id="{A2321B43-2FDB-045A-1670-C635197B2C4D}"/>
              </a:ext>
            </a:extLst>
          </p:cNvPr>
          <p:cNvCxnSpPr/>
          <p:nvPr/>
        </p:nvCxnSpPr>
        <p:spPr>
          <a:xfrm>
            <a:off x="4097572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[R] 18">
            <a:extLst>
              <a:ext uri="{FF2B5EF4-FFF2-40B4-BE49-F238E27FC236}">
                <a16:creationId xmlns:a16="http://schemas.microsoft.com/office/drawing/2014/main" id="{D9FF63A1-53B2-674F-61ED-C7798226C03E}"/>
              </a:ext>
            </a:extLst>
          </p:cNvPr>
          <p:cNvCxnSpPr/>
          <p:nvPr/>
        </p:nvCxnSpPr>
        <p:spPr>
          <a:xfrm>
            <a:off x="4431527" y="2751149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[R] 19">
            <a:extLst>
              <a:ext uri="{FF2B5EF4-FFF2-40B4-BE49-F238E27FC236}">
                <a16:creationId xmlns:a16="http://schemas.microsoft.com/office/drawing/2014/main" id="{F1B52F36-37EA-B899-4628-8F454890F181}"/>
              </a:ext>
            </a:extLst>
          </p:cNvPr>
          <p:cNvCxnSpPr/>
          <p:nvPr/>
        </p:nvCxnSpPr>
        <p:spPr>
          <a:xfrm>
            <a:off x="4732351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[R] 20">
            <a:extLst>
              <a:ext uri="{FF2B5EF4-FFF2-40B4-BE49-F238E27FC236}">
                <a16:creationId xmlns:a16="http://schemas.microsoft.com/office/drawing/2014/main" id="{C6203B8A-7807-DB77-D892-B5EF161FED1C}"/>
              </a:ext>
            </a:extLst>
          </p:cNvPr>
          <p:cNvCxnSpPr/>
          <p:nvPr/>
        </p:nvCxnSpPr>
        <p:spPr>
          <a:xfrm>
            <a:off x="5035825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A43DC98D-CEFB-8193-B28C-111CFC5EA769}"/>
              </a:ext>
            </a:extLst>
          </p:cNvPr>
          <p:cNvCxnSpPr/>
          <p:nvPr/>
        </p:nvCxnSpPr>
        <p:spPr>
          <a:xfrm>
            <a:off x="5345927" y="2751149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[R] 22">
            <a:extLst>
              <a:ext uri="{FF2B5EF4-FFF2-40B4-BE49-F238E27FC236}">
                <a16:creationId xmlns:a16="http://schemas.microsoft.com/office/drawing/2014/main" id="{521AA99C-FACA-0734-D61D-B7765136CAF8}"/>
              </a:ext>
            </a:extLst>
          </p:cNvPr>
          <p:cNvCxnSpPr/>
          <p:nvPr/>
        </p:nvCxnSpPr>
        <p:spPr>
          <a:xfrm>
            <a:off x="5679882" y="2751148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BE667699-439E-D54C-D5A4-B4295CC60A52}"/>
              </a:ext>
            </a:extLst>
          </p:cNvPr>
          <p:cNvCxnSpPr/>
          <p:nvPr/>
        </p:nvCxnSpPr>
        <p:spPr>
          <a:xfrm>
            <a:off x="5966128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[R] 24">
            <a:extLst>
              <a:ext uri="{FF2B5EF4-FFF2-40B4-BE49-F238E27FC236}">
                <a16:creationId xmlns:a16="http://schemas.microsoft.com/office/drawing/2014/main" id="{962270AE-1240-4657-0792-E63C56739480}"/>
              </a:ext>
            </a:extLst>
          </p:cNvPr>
          <p:cNvCxnSpPr/>
          <p:nvPr/>
        </p:nvCxnSpPr>
        <p:spPr>
          <a:xfrm>
            <a:off x="6269602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D75AFEF8-9754-05E0-7241-5E49EF08AE49}"/>
              </a:ext>
            </a:extLst>
          </p:cNvPr>
          <p:cNvCxnSpPr/>
          <p:nvPr/>
        </p:nvCxnSpPr>
        <p:spPr>
          <a:xfrm>
            <a:off x="6579704" y="2751149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[R] 26">
            <a:extLst>
              <a:ext uri="{FF2B5EF4-FFF2-40B4-BE49-F238E27FC236}">
                <a16:creationId xmlns:a16="http://schemas.microsoft.com/office/drawing/2014/main" id="{34033D58-5308-C228-8566-95A1F6FB95FF}"/>
              </a:ext>
            </a:extLst>
          </p:cNvPr>
          <p:cNvCxnSpPr/>
          <p:nvPr/>
        </p:nvCxnSpPr>
        <p:spPr>
          <a:xfrm>
            <a:off x="6913659" y="2751148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[R] 27">
            <a:extLst>
              <a:ext uri="{FF2B5EF4-FFF2-40B4-BE49-F238E27FC236}">
                <a16:creationId xmlns:a16="http://schemas.microsoft.com/office/drawing/2014/main" id="{E0EE0E02-EE5B-BD9F-BF2A-2289BFAE8DB0}"/>
              </a:ext>
            </a:extLst>
          </p:cNvPr>
          <p:cNvCxnSpPr/>
          <p:nvPr/>
        </p:nvCxnSpPr>
        <p:spPr>
          <a:xfrm>
            <a:off x="7237012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[R] 28">
            <a:extLst>
              <a:ext uri="{FF2B5EF4-FFF2-40B4-BE49-F238E27FC236}">
                <a16:creationId xmlns:a16="http://schemas.microsoft.com/office/drawing/2014/main" id="{5E640267-5A9E-DB91-50C8-3C135C6399BC}"/>
              </a:ext>
            </a:extLst>
          </p:cNvPr>
          <p:cNvCxnSpPr/>
          <p:nvPr/>
        </p:nvCxnSpPr>
        <p:spPr>
          <a:xfrm>
            <a:off x="7540486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[R] 29">
            <a:extLst>
              <a:ext uri="{FF2B5EF4-FFF2-40B4-BE49-F238E27FC236}">
                <a16:creationId xmlns:a16="http://schemas.microsoft.com/office/drawing/2014/main" id="{034FBCB9-77EA-8BE4-C99B-42A11903E983}"/>
              </a:ext>
            </a:extLst>
          </p:cNvPr>
          <p:cNvCxnSpPr/>
          <p:nvPr/>
        </p:nvCxnSpPr>
        <p:spPr>
          <a:xfrm>
            <a:off x="7850588" y="2751149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[R] 30">
            <a:extLst>
              <a:ext uri="{FF2B5EF4-FFF2-40B4-BE49-F238E27FC236}">
                <a16:creationId xmlns:a16="http://schemas.microsoft.com/office/drawing/2014/main" id="{BC38739A-75F0-DB38-64D6-C2E3BBCFC8EF}"/>
              </a:ext>
            </a:extLst>
          </p:cNvPr>
          <p:cNvCxnSpPr/>
          <p:nvPr/>
        </p:nvCxnSpPr>
        <p:spPr>
          <a:xfrm>
            <a:off x="8184543" y="2751148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[R] 31">
            <a:extLst>
              <a:ext uri="{FF2B5EF4-FFF2-40B4-BE49-F238E27FC236}">
                <a16:creationId xmlns:a16="http://schemas.microsoft.com/office/drawing/2014/main" id="{04FDDFF6-5F98-251C-93B9-4AA615DCE82C}"/>
              </a:ext>
            </a:extLst>
          </p:cNvPr>
          <p:cNvCxnSpPr/>
          <p:nvPr/>
        </p:nvCxnSpPr>
        <p:spPr>
          <a:xfrm>
            <a:off x="8470789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[R] 32">
            <a:extLst>
              <a:ext uri="{FF2B5EF4-FFF2-40B4-BE49-F238E27FC236}">
                <a16:creationId xmlns:a16="http://schemas.microsoft.com/office/drawing/2014/main" id="{E851B911-4E75-5CD0-AB93-02F626BB497E}"/>
              </a:ext>
            </a:extLst>
          </p:cNvPr>
          <p:cNvCxnSpPr/>
          <p:nvPr/>
        </p:nvCxnSpPr>
        <p:spPr>
          <a:xfrm>
            <a:off x="8774263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[R] 33">
            <a:extLst>
              <a:ext uri="{FF2B5EF4-FFF2-40B4-BE49-F238E27FC236}">
                <a16:creationId xmlns:a16="http://schemas.microsoft.com/office/drawing/2014/main" id="{95612F4D-C54E-A34B-C655-1CF64F8A9E87}"/>
              </a:ext>
            </a:extLst>
          </p:cNvPr>
          <p:cNvCxnSpPr/>
          <p:nvPr/>
        </p:nvCxnSpPr>
        <p:spPr>
          <a:xfrm>
            <a:off x="9084365" y="2751149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[R] 34">
            <a:extLst>
              <a:ext uri="{FF2B5EF4-FFF2-40B4-BE49-F238E27FC236}">
                <a16:creationId xmlns:a16="http://schemas.microsoft.com/office/drawing/2014/main" id="{9C20AFD7-9512-65B1-245C-5BB224432156}"/>
              </a:ext>
            </a:extLst>
          </p:cNvPr>
          <p:cNvCxnSpPr/>
          <p:nvPr/>
        </p:nvCxnSpPr>
        <p:spPr>
          <a:xfrm>
            <a:off x="9473979" y="2751148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[R] 35">
            <a:extLst>
              <a:ext uri="{FF2B5EF4-FFF2-40B4-BE49-F238E27FC236}">
                <a16:creationId xmlns:a16="http://schemas.microsoft.com/office/drawing/2014/main" id="{C2B6BE9A-9F9A-4450-D744-EAB69589310F}"/>
              </a:ext>
            </a:extLst>
          </p:cNvPr>
          <p:cNvCxnSpPr/>
          <p:nvPr/>
        </p:nvCxnSpPr>
        <p:spPr>
          <a:xfrm>
            <a:off x="9837089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[R] 36">
            <a:extLst>
              <a:ext uri="{FF2B5EF4-FFF2-40B4-BE49-F238E27FC236}">
                <a16:creationId xmlns:a16="http://schemas.microsoft.com/office/drawing/2014/main" id="{B2CF6ADC-65E3-3716-AA42-BB6FDB7A1A6B}"/>
              </a:ext>
            </a:extLst>
          </p:cNvPr>
          <p:cNvCxnSpPr/>
          <p:nvPr/>
        </p:nvCxnSpPr>
        <p:spPr>
          <a:xfrm>
            <a:off x="10140563" y="2751150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[R] 37">
            <a:extLst>
              <a:ext uri="{FF2B5EF4-FFF2-40B4-BE49-F238E27FC236}">
                <a16:creationId xmlns:a16="http://schemas.microsoft.com/office/drawing/2014/main" id="{AECF3C99-633B-2388-05AC-A08591B48E75}"/>
              </a:ext>
            </a:extLst>
          </p:cNvPr>
          <p:cNvCxnSpPr/>
          <p:nvPr/>
        </p:nvCxnSpPr>
        <p:spPr>
          <a:xfrm>
            <a:off x="10450665" y="2751149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아래쪽 화살표[D] 43">
            <a:extLst>
              <a:ext uri="{FF2B5EF4-FFF2-40B4-BE49-F238E27FC236}">
                <a16:creationId xmlns:a16="http://schemas.microsoft.com/office/drawing/2014/main" id="{439426E7-C720-071D-B671-55A1EA401820}"/>
              </a:ext>
            </a:extLst>
          </p:cNvPr>
          <p:cNvSpPr/>
          <p:nvPr/>
        </p:nvSpPr>
        <p:spPr>
          <a:xfrm>
            <a:off x="6222558" y="3762101"/>
            <a:ext cx="253116" cy="40551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5B9FF7D6-167C-1B8A-2CB8-FBB35D944014}"/>
              </a:ext>
            </a:extLst>
          </p:cNvPr>
          <p:cNvCxnSpPr/>
          <p:nvPr/>
        </p:nvCxnSpPr>
        <p:spPr>
          <a:xfrm>
            <a:off x="1769827" y="5545372"/>
            <a:ext cx="89054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자유형 45">
            <a:extLst>
              <a:ext uri="{FF2B5EF4-FFF2-40B4-BE49-F238E27FC236}">
                <a16:creationId xmlns:a16="http://schemas.microsoft.com/office/drawing/2014/main" id="{2F3FEA61-DD56-9E34-B9D7-B30CD840089B}"/>
              </a:ext>
            </a:extLst>
          </p:cNvPr>
          <p:cNvSpPr/>
          <p:nvPr/>
        </p:nvSpPr>
        <p:spPr>
          <a:xfrm>
            <a:off x="2207149" y="4582758"/>
            <a:ext cx="8197795" cy="820624"/>
          </a:xfrm>
          <a:custGeom>
            <a:avLst/>
            <a:gdLst>
              <a:gd name="csX0" fmla="*/ 0 w 8197795"/>
              <a:gd name="csY0" fmla="*/ 820624 h 820624"/>
              <a:gd name="csX1" fmla="*/ 1614115 w 8197795"/>
              <a:gd name="csY1" fmla="*/ 216325 h 820624"/>
              <a:gd name="csX2" fmla="*/ 3077155 w 8197795"/>
              <a:gd name="csY2" fmla="*/ 733159 h 820624"/>
              <a:gd name="csX3" fmla="*/ 3784821 w 8197795"/>
              <a:gd name="csY3" fmla="*/ 1639 h 820624"/>
              <a:gd name="csX4" fmla="*/ 4643562 w 8197795"/>
              <a:gd name="csY4" fmla="*/ 526426 h 820624"/>
              <a:gd name="csX5" fmla="*/ 5271715 w 8197795"/>
              <a:gd name="csY5" fmla="*/ 240179 h 820624"/>
              <a:gd name="csX6" fmla="*/ 6321287 w 8197795"/>
              <a:gd name="csY6" fmla="*/ 629792 h 820624"/>
              <a:gd name="csX7" fmla="*/ 7243638 w 8197795"/>
              <a:gd name="csY7" fmla="*/ 81152 h 820624"/>
              <a:gd name="csX8" fmla="*/ 8197795 w 8197795"/>
              <a:gd name="csY8" fmla="*/ 669549 h 820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197795" h="820624">
                <a:moveTo>
                  <a:pt x="0" y="820624"/>
                </a:moveTo>
                <a:cubicBezTo>
                  <a:pt x="550628" y="525763"/>
                  <a:pt x="1101256" y="230902"/>
                  <a:pt x="1614115" y="216325"/>
                </a:cubicBezTo>
                <a:cubicBezTo>
                  <a:pt x="2126974" y="201748"/>
                  <a:pt x="2715371" y="768940"/>
                  <a:pt x="3077155" y="733159"/>
                </a:cubicBezTo>
                <a:cubicBezTo>
                  <a:pt x="3438939" y="697378"/>
                  <a:pt x="3523753" y="36094"/>
                  <a:pt x="3784821" y="1639"/>
                </a:cubicBezTo>
                <a:cubicBezTo>
                  <a:pt x="4045889" y="-32816"/>
                  <a:pt x="4395746" y="486669"/>
                  <a:pt x="4643562" y="526426"/>
                </a:cubicBezTo>
                <a:cubicBezTo>
                  <a:pt x="4891378" y="566183"/>
                  <a:pt x="4992094" y="222951"/>
                  <a:pt x="5271715" y="240179"/>
                </a:cubicBezTo>
                <a:cubicBezTo>
                  <a:pt x="5551336" y="257407"/>
                  <a:pt x="5992633" y="656296"/>
                  <a:pt x="6321287" y="629792"/>
                </a:cubicBezTo>
                <a:cubicBezTo>
                  <a:pt x="6649941" y="603288"/>
                  <a:pt x="6930887" y="74526"/>
                  <a:pt x="7243638" y="81152"/>
                </a:cubicBezTo>
                <a:cubicBezTo>
                  <a:pt x="7556389" y="87778"/>
                  <a:pt x="7877092" y="378663"/>
                  <a:pt x="8197795" y="66954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47" name="직선 연결선[R] 46">
            <a:extLst>
              <a:ext uri="{FF2B5EF4-FFF2-40B4-BE49-F238E27FC236}">
                <a16:creationId xmlns:a16="http://schemas.microsoft.com/office/drawing/2014/main" id="{98114179-4AC7-CCEA-D492-46B28CC88F24}"/>
              </a:ext>
            </a:extLst>
          </p:cNvPr>
          <p:cNvCxnSpPr/>
          <p:nvPr/>
        </p:nvCxnSpPr>
        <p:spPr>
          <a:xfrm>
            <a:off x="2207149" y="4867523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[R] 48">
            <a:extLst>
              <a:ext uri="{FF2B5EF4-FFF2-40B4-BE49-F238E27FC236}">
                <a16:creationId xmlns:a16="http://schemas.microsoft.com/office/drawing/2014/main" id="{294D6413-38F4-A700-CF69-71A837A6CC5D}"/>
              </a:ext>
            </a:extLst>
          </p:cNvPr>
          <p:cNvCxnSpPr/>
          <p:nvPr/>
        </p:nvCxnSpPr>
        <p:spPr>
          <a:xfrm>
            <a:off x="2820725" y="48675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[R] 50">
            <a:extLst>
              <a:ext uri="{FF2B5EF4-FFF2-40B4-BE49-F238E27FC236}">
                <a16:creationId xmlns:a16="http://schemas.microsoft.com/office/drawing/2014/main" id="{3E5E7383-36DF-A11D-43DE-98F00E1642A7}"/>
              </a:ext>
            </a:extLst>
          </p:cNvPr>
          <p:cNvCxnSpPr/>
          <p:nvPr/>
        </p:nvCxnSpPr>
        <p:spPr>
          <a:xfrm>
            <a:off x="3440926" y="4867523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[R] 52">
            <a:extLst>
              <a:ext uri="{FF2B5EF4-FFF2-40B4-BE49-F238E27FC236}">
                <a16:creationId xmlns:a16="http://schemas.microsoft.com/office/drawing/2014/main" id="{D5532A39-0E9B-69E5-885C-BF9923F685C7}"/>
              </a:ext>
            </a:extLst>
          </p:cNvPr>
          <p:cNvCxnSpPr/>
          <p:nvPr/>
        </p:nvCxnSpPr>
        <p:spPr>
          <a:xfrm>
            <a:off x="4054502" y="48675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[R] 54">
            <a:extLst>
              <a:ext uri="{FF2B5EF4-FFF2-40B4-BE49-F238E27FC236}">
                <a16:creationId xmlns:a16="http://schemas.microsoft.com/office/drawing/2014/main" id="{DE263F4F-8E40-26E4-73C7-608E9843CDFE}"/>
              </a:ext>
            </a:extLst>
          </p:cNvPr>
          <p:cNvCxnSpPr/>
          <p:nvPr/>
        </p:nvCxnSpPr>
        <p:spPr>
          <a:xfrm>
            <a:off x="4689281" y="48675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[R] 56">
            <a:extLst>
              <a:ext uri="{FF2B5EF4-FFF2-40B4-BE49-F238E27FC236}">
                <a16:creationId xmlns:a16="http://schemas.microsoft.com/office/drawing/2014/main" id="{869BECD2-38CA-C7EF-1CEB-2331A277E369}"/>
              </a:ext>
            </a:extLst>
          </p:cNvPr>
          <p:cNvCxnSpPr/>
          <p:nvPr/>
        </p:nvCxnSpPr>
        <p:spPr>
          <a:xfrm>
            <a:off x="5302857" y="4867521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[R] 58">
            <a:extLst>
              <a:ext uri="{FF2B5EF4-FFF2-40B4-BE49-F238E27FC236}">
                <a16:creationId xmlns:a16="http://schemas.microsoft.com/office/drawing/2014/main" id="{204A67C5-8E9A-27D3-A868-B4395FC3BFDF}"/>
              </a:ext>
            </a:extLst>
          </p:cNvPr>
          <p:cNvCxnSpPr/>
          <p:nvPr/>
        </p:nvCxnSpPr>
        <p:spPr>
          <a:xfrm>
            <a:off x="5923058" y="48675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[R] 60">
            <a:extLst>
              <a:ext uri="{FF2B5EF4-FFF2-40B4-BE49-F238E27FC236}">
                <a16:creationId xmlns:a16="http://schemas.microsoft.com/office/drawing/2014/main" id="{5956771D-F3DD-F23E-A040-9E7170400E88}"/>
              </a:ext>
            </a:extLst>
          </p:cNvPr>
          <p:cNvCxnSpPr/>
          <p:nvPr/>
        </p:nvCxnSpPr>
        <p:spPr>
          <a:xfrm>
            <a:off x="6536634" y="4867521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[R] 62">
            <a:extLst>
              <a:ext uri="{FF2B5EF4-FFF2-40B4-BE49-F238E27FC236}">
                <a16:creationId xmlns:a16="http://schemas.microsoft.com/office/drawing/2014/main" id="{BFE69180-8557-D347-0674-A056FC9D6570}"/>
              </a:ext>
            </a:extLst>
          </p:cNvPr>
          <p:cNvCxnSpPr/>
          <p:nvPr/>
        </p:nvCxnSpPr>
        <p:spPr>
          <a:xfrm>
            <a:off x="7193942" y="48675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[R] 64">
            <a:extLst>
              <a:ext uri="{FF2B5EF4-FFF2-40B4-BE49-F238E27FC236}">
                <a16:creationId xmlns:a16="http://schemas.microsoft.com/office/drawing/2014/main" id="{ABBED9E8-341A-D622-927D-C75A93D5E2CC}"/>
              </a:ext>
            </a:extLst>
          </p:cNvPr>
          <p:cNvCxnSpPr/>
          <p:nvPr/>
        </p:nvCxnSpPr>
        <p:spPr>
          <a:xfrm>
            <a:off x="7807518" y="4867521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[R] 66">
            <a:extLst>
              <a:ext uri="{FF2B5EF4-FFF2-40B4-BE49-F238E27FC236}">
                <a16:creationId xmlns:a16="http://schemas.microsoft.com/office/drawing/2014/main" id="{E621C8D2-D1DF-3325-77E1-F1D2ED78159E}"/>
              </a:ext>
            </a:extLst>
          </p:cNvPr>
          <p:cNvCxnSpPr/>
          <p:nvPr/>
        </p:nvCxnSpPr>
        <p:spPr>
          <a:xfrm>
            <a:off x="8427719" y="48675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[R] 68">
            <a:extLst>
              <a:ext uri="{FF2B5EF4-FFF2-40B4-BE49-F238E27FC236}">
                <a16:creationId xmlns:a16="http://schemas.microsoft.com/office/drawing/2014/main" id="{A66C217B-B449-6C48-C119-4E4607101F8E}"/>
              </a:ext>
            </a:extLst>
          </p:cNvPr>
          <p:cNvCxnSpPr/>
          <p:nvPr/>
        </p:nvCxnSpPr>
        <p:spPr>
          <a:xfrm>
            <a:off x="9041295" y="4867521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[R] 70">
            <a:extLst>
              <a:ext uri="{FF2B5EF4-FFF2-40B4-BE49-F238E27FC236}">
                <a16:creationId xmlns:a16="http://schemas.microsoft.com/office/drawing/2014/main" id="{A102E6C0-6BCA-C532-CD30-FE35FD93157B}"/>
              </a:ext>
            </a:extLst>
          </p:cNvPr>
          <p:cNvCxnSpPr/>
          <p:nvPr/>
        </p:nvCxnSpPr>
        <p:spPr>
          <a:xfrm>
            <a:off x="9794019" y="48675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[R] 72">
            <a:extLst>
              <a:ext uri="{FF2B5EF4-FFF2-40B4-BE49-F238E27FC236}">
                <a16:creationId xmlns:a16="http://schemas.microsoft.com/office/drawing/2014/main" id="{A557BF88-9566-0EAC-B473-FE9CBA5FC3F2}"/>
              </a:ext>
            </a:extLst>
          </p:cNvPr>
          <p:cNvCxnSpPr/>
          <p:nvPr/>
        </p:nvCxnSpPr>
        <p:spPr>
          <a:xfrm>
            <a:off x="10407595" y="4867521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469ADED5-5769-137B-E987-66DFF763ABB4}"/>
              </a:ext>
            </a:extLst>
          </p:cNvPr>
          <p:cNvSpPr txBox="1"/>
          <p:nvPr/>
        </p:nvSpPr>
        <p:spPr>
          <a:xfrm>
            <a:off x="1550322" y="2333107"/>
            <a:ext cx="86914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endParaRPr kumimoji="1" lang="ko-KR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20B1F9D-84E4-88C8-1434-69EBA64E2AA9}"/>
              </a:ext>
            </a:extLst>
          </p:cNvPr>
          <p:cNvSpPr txBox="1"/>
          <p:nvPr/>
        </p:nvSpPr>
        <p:spPr>
          <a:xfrm>
            <a:off x="1550504" y="4357315"/>
            <a:ext cx="85792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endParaRPr kumimoji="1" lang="ko-KR" alt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35BD311-0EDB-B31B-5BC3-98758D272174}"/>
              </a:ext>
            </a:extLst>
          </p:cNvPr>
          <p:cNvSpPr txBox="1"/>
          <p:nvPr/>
        </p:nvSpPr>
        <p:spPr>
          <a:xfrm>
            <a:off x="302149" y="1964283"/>
            <a:ext cx="88036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[Step1]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6B139C9-F4D1-63F0-CB9E-0166C6170BB7}"/>
              </a:ext>
            </a:extLst>
          </p:cNvPr>
          <p:cNvSpPr txBox="1"/>
          <p:nvPr/>
        </p:nvSpPr>
        <p:spPr>
          <a:xfrm>
            <a:off x="10988576" y="2876698"/>
            <a:ext cx="925253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steps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3F4C8FC-198F-1866-A482-855B6B553A73}"/>
              </a:ext>
            </a:extLst>
          </p:cNvPr>
          <p:cNvSpPr txBox="1"/>
          <p:nvPr/>
        </p:nvSpPr>
        <p:spPr>
          <a:xfrm>
            <a:off x="10902814" y="4993070"/>
            <a:ext cx="109677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N/2 steps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91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4" grpId="0" animBg="1"/>
      <p:bldP spid="46" grpId="0" animBg="1"/>
      <p:bldP spid="74" grpId="0"/>
      <p:bldP spid="75" grpId="0"/>
      <p:bldP spid="76" grpId="0"/>
      <p:bldP spid="77" grpId="0"/>
      <p:bldP spid="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B9763B6-AED1-5BAD-5C94-50440211A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/>
              <a:t>다음 </a:t>
            </a:r>
            <a:r>
              <a:rPr kumimoji="1" lang="en-US" altLang="ko-KR" dirty="0"/>
              <a:t>step</a:t>
            </a:r>
            <a:r>
              <a:rPr kumimoji="1" lang="ko-KR" altLang="en-US" dirty="0"/>
              <a:t>에서는 </a:t>
            </a:r>
            <a:r>
              <a:rPr kumimoji="1" lang="en-US" altLang="ko-KR" dirty="0"/>
              <a:t>student</a:t>
            </a:r>
            <a:r>
              <a:rPr kumimoji="1" lang="ko-KR" altLang="en-US" dirty="0"/>
              <a:t>가 </a:t>
            </a:r>
            <a:r>
              <a:rPr kumimoji="1" lang="en-US" altLang="ko-KR" dirty="0"/>
              <a:t>teacher</a:t>
            </a:r>
            <a:r>
              <a:rPr kumimoji="1" lang="ko-KR" altLang="en-US" dirty="0"/>
              <a:t>역할을 하며 </a:t>
            </a:r>
            <a:r>
              <a:rPr kumimoji="1" lang="en-US" altLang="ko-KR" dirty="0"/>
              <a:t>few-step</a:t>
            </a:r>
            <a:r>
              <a:rPr kumimoji="1" lang="ko-KR" altLang="en-US" dirty="0"/>
              <a:t>만으로 </a:t>
            </a:r>
            <a:r>
              <a:rPr kumimoji="1" lang="en-US" altLang="ko-KR" dirty="0"/>
              <a:t>generate</a:t>
            </a:r>
            <a:r>
              <a:rPr kumimoji="1" lang="ko-KR" altLang="en-US" dirty="0"/>
              <a:t>할 수 있다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2493A507-7C25-8F08-ADC4-A6D29309F13D}"/>
              </a:ext>
            </a:extLst>
          </p:cNvPr>
          <p:cNvCxnSpPr/>
          <p:nvPr/>
        </p:nvCxnSpPr>
        <p:spPr>
          <a:xfrm>
            <a:off x="1865242" y="2118360"/>
            <a:ext cx="89054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자유형 4">
            <a:extLst>
              <a:ext uri="{FF2B5EF4-FFF2-40B4-BE49-F238E27FC236}">
                <a16:creationId xmlns:a16="http://schemas.microsoft.com/office/drawing/2014/main" id="{89A1DC56-43D3-76FD-0642-A2D435F563A5}"/>
              </a:ext>
            </a:extLst>
          </p:cNvPr>
          <p:cNvSpPr/>
          <p:nvPr/>
        </p:nvSpPr>
        <p:spPr>
          <a:xfrm>
            <a:off x="2302564" y="1155746"/>
            <a:ext cx="8197795" cy="820624"/>
          </a:xfrm>
          <a:custGeom>
            <a:avLst/>
            <a:gdLst>
              <a:gd name="csX0" fmla="*/ 0 w 8197795"/>
              <a:gd name="csY0" fmla="*/ 820624 h 820624"/>
              <a:gd name="csX1" fmla="*/ 1614115 w 8197795"/>
              <a:gd name="csY1" fmla="*/ 216325 h 820624"/>
              <a:gd name="csX2" fmla="*/ 3077155 w 8197795"/>
              <a:gd name="csY2" fmla="*/ 733159 h 820624"/>
              <a:gd name="csX3" fmla="*/ 3784821 w 8197795"/>
              <a:gd name="csY3" fmla="*/ 1639 h 820624"/>
              <a:gd name="csX4" fmla="*/ 4643562 w 8197795"/>
              <a:gd name="csY4" fmla="*/ 526426 h 820624"/>
              <a:gd name="csX5" fmla="*/ 5271715 w 8197795"/>
              <a:gd name="csY5" fmla="*/ 240179 h 820624"/>
              <a:gd name="csX6" fmla="*/ 6321287 w 8197795"/>
              <a:gd name="csY6" fmla="*/ 629792 h 820624"/>
              <a:gd name="csX7" fmla="*/ 7243638 w 8197795"/>
              <a:gd name="csY7" fmla="*/ 81152 h 820624"/>
              <a:gd name="csX8" fmla="*/ 8197795 w 8197795"/>
              <a:gd name="csY8" fmla="*/ 669549 h 820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197795" h="820624">
                <a:moveTo>
                  <a:pt x="0" y="820624"/>
                </a:moveTo>
                <a:cubicBezTo>
                  <a:pt x="550628" y="525763"/>
                  <a:pt x="1101256" y="230902"/>
                  <a:pt x="1614115" y="216325"/>
                </a:cubicBezTo>
                <a:cubicBezTo>
                  <a:pt x="2126974" y="201748"/>
                  <a:pt x="2715371" y="768940"/>
                  <a:pt x="3077155" y="733159"/>
                </a:cubicBezTo>
                <a:cubicBezTo>
                  <a:pt x="3438939" y="697378"/>
                  <a:pt x="3523753" y="36094"/>
                  <a:pt x="3784821" y="1639"/>
                </a:cubicBezTo>
                <a:cubicBezTo>
                  <a:pt x="4045889" y="-32816"/>
                  <a:pt x="4395746" y="486669"/>
                  <a:pt x="4643562" y="526426"/>
                </a:cubicBezTo>
                <a:cubicBezTo>
                  <a:pt x="4891378" y="566183"/>
                  <a:pt x="4992094" y="222951"/>
                  <a:pt x="5271715" y="240179"/>
                </a:cubicBezTo>
                <a:cubicBezTo>
                  <a:pt x="5551336" y="257407"/>
                  <a:pt x="5992633" y="656296"/>
                  <a:pt x="6321287" y="629792"/>
                </a:cubicBezTo>
                <a:cubicBezTo>
                  <a:pt x="6649941" y="603288"/>
                  <a:pt x="6930887" y="74526"/>
                  <a:pt x="7243638" y="81152"/>
                </a:cubicBezTo>
                <a:cubicBezTo>
                  <a:pt x="7556389" y="87778"/>
                  <a:pt x="7877092" y="378663"/>
                  <a:pt x="8197795" y="66954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6FF00A34-824A-0461-8C94-6EB45D0021FD}"/>
              </a:ext>
            </a:extLst>
          </p:cNvPr>
          <p:cNvCxnSpPr/>
          <p:nvPr/>
        </p:nvCxnSpPr>
        <p:spPr>
          <a:xfrm>
            <a:off x="2302564" y="1440511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[R] 6">
            <a:extLst>
              <a:ext uri="{FF2B5EF4-FFF2-40B4-BE49-F238E27FC236}">
                <a16:creationId xmlns:a16="http://schemas.microsoft.com/office/drawing/2014/main" id="{262A1C3F-A316-FD84-5C6B-8973945421ED}"/>
              </a:ext>
            </a:extLst>
          </p:cNvPr>
          <p:cNvCxnSpPr/>
          <p:nvPr/>
        </p:nvCxnSpPr>
        <p:spPr>
          <a:xfrm>
            <a:off x="2916140" y="1440510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[R] 7">
            <a:extLst>
              <a:ext uri="{FF2B5EF4-FFF2-40B4-BE49-F238E27FC236}">
                <a16:creationId xmlns:a16="http://schemas.microsoft.com/office/drawing/2014/main" id="{5012E80E-D596-BD00-1D97-74560417C192}"/>
              </a:ext>
            </a:extLst>
          </p:cNvPr>
          <p:cNvCxnSpPr/>
          <p:nvPr/>
        </p:nvCxnSpPr>
        <p:spPr>
          <a:xfrm>
            <a:off x="3536341" y="1440511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[R] 8">
            <a:extLst>
              <a:ext uri="{FF2B5EF4-FFF2-40B4-BE49-F238E27FC236}">
                <a16:creationId xmlns:a16="http://schemas.microsoft.com/office/drawing/2014/main" id="{A9FC1D1B-6149-8FCD-AECE-19D0B1E062CF}"/>
              </a:ext>
            </a:extLst>
          </p:cNvPr>
          <p:cNvCxnSpPr/>
          <p:nvPr/>
        </p:nvCxnSpPr>
        <p:spPr>
          <a:xfrm>
            <a:off x="4149917" y="1440510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8B87DB6D-7AD9-AAED-951D-1DE44E3BB8D2}"/>
              </a:ext>
            </a:extLst>
          </p:cNvPr>
          <p:cNvCxnSpPr/>
          <p:nvPr/>
        </p:nvCxnSpPr>
        <p:spPr>
          <a:xfrm>
            <a:off x="4784696" y="1440510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E70C232C-4D7F-A2FF-1BCB-965702F22F1A}"/>
              </a:ext>
            </a:extLst>
          </p:cNvPr>
          <p:cNvCxnSpPr/>
          <p:nvPr/>
        </p:nvCxnSpPr>
        <p:spPr>
          <a:xfrm>
            <a:off x="5398272" y="1440509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[R] 11">
            <a:extLst>
              <a:ext uri="{FF2B5EF4-FFF2-40B4-BE49-F238E27FC236}">
                <a16:creationId xmlns:a16="http://schemas.microsoft.com/office/drawing/2014/main" id="{02A4469B-F168-10C4-10F3-D612B77A6ABC}"/>
              </a:ext>
            </a:extLst>
          </p:cNvPr>
          <p:cNvCxnSpPr/>
          <p:nvPr/>
        </p:nvCxnSpPr>
        <p:spPr>
          <a:xfrm>
            <a:off x="6018473" y="1440510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[R] 12">
            <a:extLst>
              <a:ext uri="{FF2B5EF4-FFF2-40B4-BE49-F238E27FC236}">
                <a16:creationId xmlns:a16="http://schemas.microsoft.com/office/drawing/2014/main" id="{827C402E-0C08-02E6-F0A1-DB11E47A2ED5}"/>
              </a:ext>
            </a:extLst>
          </p:cNvPr>
          <p:cNvCxnSpPr/>
          <p:nvPr/>
        </p:nvCxnSpPr>
        <p:spPr>
          <a:xfrm>
            <a:off x="6632049" y="1440509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5D0CF162-2486-E5DA-F1E4-58AFD7FDD73A}"/>
              </a:ext>
            </a:extLst>
          </p:cNvPr>
          <p:cNvCxnSpPr/>
          <p:nvPr/>
        </p:nvCxnSpPr>
        <p:spPr>
          <a:xfrm>
            <a:off x="7289357" y="1440510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[R] 14">
            <a:extLst>
              <a:ext uri="{FF2B5EF4-FFF2-40B4-BE49-F238E27FC236}">
                <a16:creationId xmlns:a16="http://schemas.microsoft.com/office/drawing/2014/main" id="{7578C6AB-4AB3-2282-91CC-16B5A5CFF48F}"/>
              </a:ext>
            </a:extLst>
          </p:cNvPr>
          <p:cNvCxnSpPr/>
          <p:nvPr/>
        </p:nvCxnSpPr>
        <p:spPr>
          <a:xfrm>
            <a:off x="7902933" y="1440509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[R] 15">
            <a:extLst>
              <a:ext uri="{FF2B5EF4-FFF2-40B4-BE49-F238E27FC236}">
                <a16:creationId xmlns:a16="http://schemas.microsoft.com/office/drawing/2014/main" id="{99D606A6-3956-3A68-CB13-9BC392A275D4}"/>
              </a:ext>
            </a:extLst>
          </p:cNvPr>
          <p:cNvCxnSpPr/>
          <p:nvPr/>
        </p:nvCxnSpPr>
        <p:spPr>
          <a:xfrm>
            <a:off x="8523134" y="1440510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613C0F01-9686-4F04-2755-EA32A8A53407}"/>
              </a:ext>
            </a:extLst>
          </p:cNvPr>
          <p:cNvCxnSpPr/>
          <p:nvPr/>
        </p:nvCxnSpPr>
        <p:spPr>
          <a:xfrm>
            <a:off x="9136710" y="1440509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[R] 17">
            <a:extLst>
              <a:ext uri="{FF2B5EF4-FFF2-40B4-BE49-F238E27FC236}">
                <a16:creationId xmlns:a16="http://schemas.microsoft.com/office/drawing/2014/main" id="{86C9E6FE-4BFE-178B-ADCE-DBA3BB2E436B}"/>
              </a:ext>
            </a:extLst>
          </p:cNvPr>
          <p:cNvCxnSpPr/>
          <p:nvPr/>
        </p:nvCxnSpPr>
        <p:spPr>
          <a:xfrm>
            <a:off x="9889434" y="1440510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[R] 18">
            <a:extLst>
              <a:ext uri="{FF2B5EF4-FFF2-40B4-BE49-F238E27FC236}">
                <a16:creationId xmlns:a16="http://schemas.microsoft.com/office/drawing/2014/main" id="{967A8D5B-22BD-AC19-9098-8FEB7575A1D0}"/>
              </a:ext>
            </a:extLst>
          </p:cNvPr>
          <p:cNvCxnSpPr/>
          <p:nvPr/>
        </p:nvCxnSpPr>
        <p:spPr>
          <a:xfrm>
            <a:off x="10503010" y="1440509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740C28C-E25A-85AC-2E0A-757E041ABFA2}"/>
              </a:ext>
            </a:extLst>
          </p:cNvPr>
          <p:cNvSpPr txBox="1"/>
          <p:nvPr/>
        </p:nvSpPr>
        <p:spPr>
          <a:xfrm>
            <a:off x="1645919" y="930303"/>
            <a:ext cx="85792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endParaRPr kumimoji="1" lang="ko-KR" alt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2AD0DD-43CA-EB40-4D3C-0720ECACBBC2}"/>
              </a:ext>
            </a:extLst>
          </p:cNvPr>
          <p:cNvSpPr txBox="1"/>
          <p:nvPr/>
        </p:nvSpPr>
        <p:spPr>
          <a:xfrm>
            <a:off x="214684" y="749997"/>
            <a:ext cx="88036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[Step2]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B8F18D1D-791A-243C-AAF5-A91F3527A221}"/>
              </a:ext>
            </a:extLst>
          </p:cNvPr>
          <p:cNvCxnSpPr/>
          <p:nvPr/>
        </p:nvCxnSpPr>
        <p:spPr>
          <a:xfrm>
            <a:off x="1865242" y="3991872"/>
            <a:ext cx="89054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자유형 22">
            <a:extLst>
              <a:ext uri="{FF2B5EF4-FFF2-40B4-BE49-F238E27FC236}">
                <a16:creationId xmlns:a16="http://schemas.microsoft.com/office/drawing/2014/main" id="{AC8C717E-D93B-1B84-DE98-EDE383BEC890}"/>
              </a:ext>
            </a:extLst>
          </p:cNvPr>
          <p:cNvSpPr/>
          <p:nvPr/>
        </p:nvSpPr>
        <p:spPr>
          <a:xfrm>
            <a:off x="2302564" y="3029258"/>
            <a:ext cx="8197795" cy="820624"/>
          </a:xfrm>
          <a:custGeom>
            <a:avLst/>
            <a:gdLst>
              <a:gd name="csX0" fmla="*/ 0 w 8197795"/>
              <a:gd name="csY0" fmla="*/ 820624 h 820624"/>
              <a:gd name="csX1" fmla="*/ 1614115 w 8197795"/>
              <a:gd name="csY1" fmla="*/ 216325 h 820624"/>
              <a:gd name="csX2" fmla="*/ 3077155 w 8197795"/>
              <a:gd name="csY2" fmla="*/ 733159 h 820624"/>
              <a:gd name="csX3" fmla="*/ 3784821 w 8197795"/>
              <a:gd name="csY3" fmla="*/ 1639 h 820624"/>
              <a:gd name="csX4" fmla="*/ 4643562 w 8197795"/>
              <a:gd name="csY4" fmla="*/ 526426 h 820624"/>
              <a:gd name="csX5" fmla="*/ 5271715 w 8197795"/>
              <a:gd name="csY5" fmla="*/ 240179 h 820624"/>
              <a:gd name="csX6" fmla="*/ 6321287 w 8197795"/>
              <a:gd name="csY6" fmla="*/ 629792 h 820624"/>
              <a:gd name="csX7" fmla="*/ 7243638 w 8197795"/>
              <a:gd name="csY7" fmla="*/ 81152 h 820624"/>
              <a:gd name="csX8" fmla="*/ 8197795 w 8197795"/>
              <a:gd name="csY8" fmla="*/ 669549 h 820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197795" h="820624">
                <a:moveTo>
                  <a:pt x="0" y="820624"/>
                </a:moveTo>
                <a:cubicBezTo>
                  <a:pt x="550628" y="525763"/>
                  <a:pt x="1101256" y="230902"/>
                  <a:pt x="1614115" y="216325"/>
                </a:cubicBezTo>
                <a:cubicBezTo>
                  <a:pt x="2126974" y="201748"/>
                  <a:pt x="2715371" y="768940"/>
                  <a:pt x="3077155" y="733159"/>
                </a:cubicBezTo>
                <a:cubicBezTo>
                  <a:pt x="3438939" y="697378"/>
                  <a:pt x="3523753" y="36094"/>
                  <a:pt x="3784821" y="1639"/>
                </a:cubicBezTo>
                <a:cubicBezTo>
                  <a:pt x="4045889" y="-32816"/>
                  <a:pt x="4395746" y="486669"/>
                  <a:pt x="4643562" y="526426"/>
                </a:cubicBezTo>
                <a:cubicBezTo>
                  <a:pt x="4891378" y="566183"/>
                  <a:pt x="4992094" y="222951"/>
                  <a:pt x="5271715" y="240179"/>
                </a:cubicBezTo>
                <a:cubicBezTo>
                  <a:pt x="5551336" y="257407"/>
                  <a:pt x="5992633" y="656296"/>
                  <a:pt x="6321287" y="629792"/>
                </a:cubicBezTo>
                <a:cubicBezTo>
                  <a:pt x="6649941" y="603288"/>
                  <a:pt x="6930887" y="74526"/>
                  <a:pt x="7243638" y="81152"/>
                </a:cubicBezTo>
                <a:cubicBezTo>
                  <a:pt x="7556389" y="87778"/>
                  <a:pt x="7877092" y="378663"/>
                  <a:pt x="8197795" y="66954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FBD8AEE6-C0C2-A7F1-DF2E-95BBA7BD7894}"/>
              </a:ext>
            </a:extLst>
          </p:cNvPr>
          <p:cNvCxnSpPr/>
          <p:nvPr/>
        </p:nvCxnSpPr>
        <p:spPr>
          <a:xfrm>
            <a:off x="2302564" y="3314023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1AFA3491-9BFB-3294-C830-645ADA0A03AB}"/>
              </a:ext>
            </a:extLst>
          </p:cNvPr>
          <p:cNvCxnSpPr/>
          <p:nvPr/>
        </p:nvCxnSpPr>
        <p:spPr>
          <a:xfrm>
            <a:off x="3536341" y="3314023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[R] 27">
            <a:extLst>
              <a:ext uri="{FF2B5EF4-FFF2-40B4-BE49-F238E27FC236}">
                <a16:creationId xmlns:a16="http://schemas.microsoft.com/office/drawing/2014/main" id="{FA224214-AD9A-D792-25EF-D2A383CDAAAA}"/>
              </a:ext>
            </a:extLst>
          </p:cNvPr>
          <p:cNvCxnSpPr/>
          <p:nvPr/>
        </p:nvCxnSpPr>
        <p:spPr>
          <a:xfrm>
            <a:off x="4784696" y="33140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[R] 29">
            <a:extLst>
              <a:ext uri="{FF2B5EF4-FFF2-40B4-BE49-F238E27FC236}">
                <a16:creationId xmlns:a16="http://schemas.microsoft.com/office/drawing/2014/main" id="{FCFD32CF-C6BB-0354-E4C7-82A32E2C1E7D}"/>
              </a:ext>
            </a:extLst>
          </p:cNvPr>
          <p:cNvCxnSpPr/>
          <p:nvPr/>
        </p:nvCxnSpPr>
        <p:spPr>
          <a:xfrm>
            <a:off x="6018473" y="33140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[R] 31">
            <a:extLst>
              <a:ext uri="{FF2B5EF4-FFF2-40B4-BE49-F238E27FC236}">
                <a16:creationId xmlns:a16="http://schemas.microsoft.com/office/drawing/2014/main" id="{690CEF22-17C3-1692-A701-8A34BE1E82F0}"/>
              </a:ext>
            </a:extLst>
          </p:cNvPr>
          <p:cNvCxnSpPr/>
          <p:nvPr/>
        </p:nvCxnSpPr>
        <p:spPr>
          <a:xfrm>
            <a:off x="7289357" y="33140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[R] 33">
            <a:extLst>
              <a:ext uri="{FF2B5EF4-FFF2-40B4-BE49-F238E27FC236}">
                <a16:creationId xmlns:a16="http://schemas.microsoft.com/office/drawing/2014/main" id="{225FE087-1E0F-C60F-7C4E-8D9CCDE45AE0}"/>
              </a:ext>
            </a:extLst>
          </p:cNvPr>
          <p:cNvCxnSpPr/>
          <p:nvPr/>
        </p:nvCxnSpPr>
        <p:spPr>
          <a:xfrm>
            <a:off x="8523134" y="33140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[R] 35">
            <a:extLst>
              <a:ext uri="{FF2B5EF4-FFF2-40B4-BE49-F238E27FC236}">
                <a16:creationId xmlns:a16="http://schemas.microsoft.com/office/drawing/2014/main" id="{AE1F52D6-8D49-9979-323B-9A13F6751ACE}"/>
              </a:ext>
            </a:extLst>
          </p:cNvPr>
          <p:cNvCxnSpPr/>
          <p:nvPr/>
        </p:nvCxnSpPr>
        <p:spPr>
          <a:xfrm>
            <a:off x="9889434" y="3314022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[R] 36">
            <a:extLst>
              <a:ext uri="{FF2B5EF4-FFF2-40B4-BE49-F238E27FC236}">
                <a16:creationId xmlns:a16="http://schemas.microsoft.com/office/drawing/2014/main" id="{61A7C34A-A3C2-5499-E176-572A0FE2A989}"/>
              </a:ext>
            </a:extLst>
          </p:cNvPr>
          <p:cNvCxnSpPr/>
          <p:nvPr/>
        </p:nvCxnSpPr>
        <p:spPr>
          <a:xfrm>
            <a:off x="10503010" y="3314021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0F37974-21CF-6F86-684B-C10C484F684E}"/>
              </a:ext>
            </a:extLst>
          </p:cNvPr>
          <p:cNvSpPr txBox="1"/>
          <p:nvPr/>
        </p:nvSpPr>
        <p:spPr>
          <a:xfrm>
            <a:off x="1645919" y="2803815"/>
            <a:ext cx="85792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endParaRPr kumimoji="1" lang="ko-KR" alt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아래쪽 화살표[D] 38">
            <a:extLst>
              <a:ext uri="{FF2B5EF4-FFF2-40B4-BE49-F238E27FC236}">
                <a16:creationId xmlns:a16="http://schemas.microsoft.com/office/drawing/2014/main" id="{1B626883-EE15-2D8C-DF06-3B11CE1EBCF2}"/>
              </a:ext>
            </a:extLst>
          </p:cNvPr>
          <p:cNvSpPr/>
          <p:nvPr/>
        </p:nvSpPr>
        <p:spPr>
          <a:xfrm>
            <a:off x="6191414" y="2371051"/>
            <a:ext cx="253116" cy="40551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E3B4B6-57C2-163A-A11D-2742C303C031}"/>
              </a:ext>
            </a:extLst>
          </p:cNvPr>
          <p:cNvSpPr txBox="1"/>
          <p:nvPr/>
        </p:nvSpPr>
        <p:spPr>
          <a:xfrm>
            <a:off x="10882936" y="1470405"/>
            <a:ext cx="109677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N/2 steps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F8ED5A9-1BD7-41CD-452B-F0DFFD0AA243}"/>
              </a:ext>
            </a:extLst>
          </p:cNvPr>
          <p:cNvSpPr txBox="1"/>
          <p:nvPr/>
        </p:nvSpPr>
        <p:spPr>
          <a:xfrm>
            <a:off x="10882936" y="3439570"/>
            <a:ext cx="109677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N/4 steps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아래쪽 화살표[D] 41">
            <a:extLst>
              <a:ext uri="{FF2B5EF4-FFF2-40B4-BE49-F238E27FC236}">
                <a16:creationId xmlns:a16="http://schemas.microsoft.com/office/drawing/2014/main" id="{7D41E497-48F8-5B14-5D72-9D273B24E0AE}"/>
              </a:ext>
            </a:extLst>
          </p:cNvPr>
          <p:cNvSpPr/>
          <p:nvPr/>
        </p:nvSpPr>
        <p:spPr>
          <a:xfrm>
            <a:off x="6191414" y="4289622"/>
            <a:ext cx="253116" cy="40551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C43AB0-19A9-F9FE-79BB-417AA0D31179}"/>
                  </a:ext>
                </a:extLst>
              </p:cNvPr>
              <p:cNvSpPr txBox="1"/>
              <p:nvPr/>
            </p:nvSpPr>
            <p:spPr>
              <a:xfrm rot="5400000">
                <a:off x="6080566" y="4825891"/>
                <a:ext cx="4748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sz="2000" dirty="0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kumimoji="1" lang="ko-KR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C43AB0-19A9-F9FE-79BB-417AA0D31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6080566" y="4825891"/>
                <a:ext cx="47481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992F3A8E-D0B3-BB7A-6C11-FDA462F53C3F}"/>
              </a:ext>
            </a:extLst>
          </p:cNvPr>
          <p:cNvCxnSpPr/>
          <p:nvPr/>
        </p:nvCxnSpPr>
        <p:spPr>
          <a:xfrm>
            <a:off x="1865242" y="6263564"/>
            <a:ext cx="89054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자유형 44">
            <a:extLst>
              <a:ext uri="{FF2B5EF4-FFF2-40B4-BE49-F238E27FC236}">
                <a16:creationId xmlns:a16="http://schemas.microsoft.com/office/drawing/2014/main" id="{5C1A27A7-03C0-0E5A-7379-04D74BEBFAF5}"/>
              </a:ext>
            </a:extLst>
          </p:cNvPr>
          <p:cNvSpPr/>
          <p:nvPr/>
        </p:nvSpPr>
        <p:spPr>
          <a:xfrm>
            <a:off x="2302564" y="5300950"/>
            <a:ext cx="8197795" cy="820624"/>
          </a:xfrm>
          <a:custGeom>
            <a:avLst/>
            <a:gdLst>
              <a:gd name="csX0" fmla="*/ 0 w 8197795"/>
              <a:gd name="csY0" fmla="*/ 820624 h 820624"/>
              <a:gd name="csX1" fmla="*/ 1614115 w 8197795"/>
              <a:gd name="csY1" fmla="*/ 216325 h 820624"/>
              <a:gd name="csX2" fmla="*/ 3077155 w 8197795"/>
              <a:gd name="csY2" fmla="*/ 733159 h 820624"/>
              <a:gd name="csX3" fmla="*/ 3784821 w 8197795"/>
              <a:gd name="csY3" fmla="*/ 1639 h 820624"/>
              <a:gd name="csX4" fmla="*/ 4643562 w 8197795"/>
              <a:gd name="csY4" fmla="*/ 526426 h 820624"/>
              <a:gd name="csX5" fmla="*/ 5271715 w 8197795"/>
              <a:gd name="csY5" fmla="*/ 240179 h 820624"/>
              <a:gd name="csX6" fmla="*/ 6321287 w 8197795"/>
              <a:gd name="csY6" fmla="*/ 629792 h 820624"/>
              <a:gd name="csX7" fmla="*/ 7243638 w 8197795"/>
              <a:gd name="csY7" fmla="*/ 81152 h 820624"/>
              <a:gd name="csX8" fmla="*/ 8197795 w 8197795"/>
              <a:gd name="csY8" fmla="*/ 669549 h 820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197795" h="820624">
                <a:moveTo>
                  <a:pt x="0" y="820624"/>
                </a:moveTo>
                <a:cubicBezTo>
                  <a:pt x="550628" y="525763"/>
                  <a:pt x="1101256" y="230902"/>
                  <a:pt x="1614115" y="216325"/>
                </a:cubicBezTo>
                <a:cubicBezTo>
                  <a:pt x="2126974" y="201748"/>
                  <a:pt x="2715371" y="768940"/>
                  <a:pt x="3077155" y="733159"/>
                </a:cubicBezTo>
                <a:cubicBezTo>
                  <a:pt x="3438939" y="697378"/>
                  <a:pt x="3523753" y="36094"/>
                  <a:pt x="3784821" y="1639"/>
                </a:cubicBezTo>
                <a:cubicBezTo>
                  <a:pt x="4045889" y="-32816"/>
                  <a:pt x="4395746" y="486669"/>
                  <a:pt x="4643562" y="526426"/>
                </a:cubicBezTo>
                <a:cubicBezTo>
                  <a:pt x="4891378" y="566183"/>
                  <a:pt x="4992094" y="222951"/>
                  <a:pt x="5271715" y="240179"/>
                </a:cubicBezTo>
                <a:cubicBezTo>
                  <a:pt x="5551336" y="257407"/>
                  <a:pt x="5992633" y="656296"/>
                  <a:pt x="6321287" y="629792"/>
                </a:cubicBezTo>
                <a:cubicBezTo>
                  <a:pt x="6649941" y="603288"/>
                  <a:pt x="6930887" y="74526"/>
                  <a:pt x="7243638" y="81152"/>
                </a:cubicBezTo>
                <a:cubicBezTo>
                  <a:pt x="7556389" y="87778"/>
                  <a:pt x="7877092" y="378663"/>
                  <a:pt x="8197795" y="66954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46" name="직선 연결선[R] 45">
            <a:extLst>
              <a:ext uri="{FF2B5EF4-FFF2-40B4-BE49-F238E27FC236}">
                <a16:creationId xmlns:a16="http://schemas.microsoft.com/office/drawing/2014/main" id="{05E5E637-1276-1D72-79BC-0459DB07E2F5}"/>
              </a:ext>
            </a:extLst>
          </p:cNvPr>
          <p:cNvCxnSpPr/>
          <p:nvPr/>
        </p:nvCxnSpPr>
        <p:spPr>
          <a:xfrm>
            <a:off x="2302564" y="5585715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[R] 47">
            <a:extLst>
              <a:ext uri="{FF2B5EF4-FFF2-40B4-BE49-F238E27FC236}">
                <a16:creationId xmlns:a16="http://schemas.microsoft.com/office/drawing/2014/main" id="{78687855-E96E-198F-36CC-69304008D6B8}"/>
              </a:ext>
            </a:extLst>
          </p:cNvPr>
          <p:cNvCxnSpPr/>
          <p:nvPr/>
        </p:nvCxnSpPr>
        <p:spPr>
          <a:xfrm>
            <a:off x="4784696" y="5585714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[R] 50">
            <a:extLst>
              <a:ext uri="{FF2B5EF4-FFF2-40B4-BE49-F238E27FC236}">
                <a16:creationId xmlns:a16="http://schemas.microsoft.com/office/drawing/2014/main" id="{15381F05-0378-C891-D483-36E89690516D}"/>
              </a:ext>
            </a:extLst>
          </p:cNvPr>
          <p:cNvCxnSpPr/>
          <p:nvPr/>
        </p:nvCxnSpPr>
        <p:spPr>
          <a:xfrm>
            <a:off x="8523134" y="5585714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[R] 52">
            <a:extLst>
              <a:ext uri="{FF2B5EF4-FFF2-40B4-BE49-F238E27FC236}">
                <a16:creationId xmlns:a16="http://schemas.microsoft.com/office/drawing/2014/main" id="{39968008-27EF-CB2D-DDF1-3A376A25E8AE}"/>
              </a:ext>
            </a:extLst>
          </p:cNvPr>
          <p:cNvCxnSpPr/>
          <p:nvPr/>
        </p:nvCxnSpPr>
        <p:spPr>
          <a:xfrm>
            <a:off x="10503010" y="5585713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B3484CDE-6BC4-5CC5-0AF5-14D1565A07D4}"/>
              </a:ext>
            </a:extLst>
          </p:cNvPr>
          <p:cNvSpPr txBox="1"/>
          <p:nvPr/>
        </p:nvSpPr>
        <p:spPr>
          <a:xfrm>
            <a:off x="1645919" y="5075507"/>
            <a:ext cx="85792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endParaRPr kumimoji="1" lang="ko-KR" alt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921FC86-BB35-59A5-DAB4-0D612499E0FE}"/>
                  </a:ext>
                </a:extLst>
              </p:cNvPr>
              <p:cNvSpPr txBox="1"/>
              <p:nvPr/>
            </p:nvSpPr>
            <p:spPr>
              <a:xfrm>
                <a:off x="10882936" y="5711262"/>
                <a:ext cx="1201226" cy="3604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b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b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kumimoji="1" lang="en-US" altLang="ko-KR" sz="1600" b="1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steps</a:t>
                </a:r>
                <a:endParaRPr kumimoji="1"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921FC86-BB35-59A5-DAB4-0D612499E0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2936" y="5711262"/>
                <a:ext cx="1201226" cy="360483"/>
              </a:xfrm>
              <a:prstGeom prst="rect">
                <a:avLst/>
              </a:prstGeom>
              <a:blipFill>
                <a:blip r:embed="rId4"/>
                <a:stretch>
                  <a:fillRect l="-2083" r="-2083"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757A1DB9-7F12-3367-4AAB-61F1D0C612D0}"/>
              </a:ext>
            </a:extLst>
          </p:cNvPr>
          <p:cNvSpPr txBox="1"/>
          <p:nvPr/>
        </p:nvSpPr>
        <p:spPr>
          <a:xfrm>
            <a:off x="214684" y="3929010"/>
            <a:ext cx="891591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kumimoji="1" lang="en-US" altLang="ko-K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StepT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70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  <p:bldP spid="21" grpId="0"/>
      <p:bldP spid="23" grpId="0" animBg="1"/>
      <p:bldP spid="38" grpId="0"/>
      <p:bldP spid="39" grpId="0" animBg="1"/>
      <p:bldP spid="40" grpId="0"/>
      <p:bldP spid="41" grpId="0"/>
      <p:bldP spid="42" grpId="0" animBg="1"/>
      <p:bldP spid="43" grpId="0"/>
      <p:bldP spid="45" grpId="0" animBg="1"/>
      <p:bldP spid="54" grpId="0"/>
      <p:bldP spid="55" grpId="0"/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DFFA2C4-8213-0CE5-55CE-8814101FB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Q. Student</a:t>
            </a:r>
            <a:r>
              <a:rPr kumimoji="1" lang="ko-KR" altLang="en-US" dirty="0"/>
              <a:t>의 구조가 </a:t>
            </a:r>
            <a:r>
              <a:rPr kumimoji="1" lang="en-US" altLang="ko-KR" dirty="0"/>
              <a:t>teacher</a:t>
            </a:r>
            <a:r>
              <a:rPr kumimoji="1" lang="ko-KR" altLang="en-US" dirty="0"/>
              <a:t>의 구조와 </a:t>
            </a:r>
            <a:r>
              <a:rPr kumimoji="1" lang="ko-KR" altLang="en-US" dirty="0" err="1"/>
              <a:t>같은지</a:t>
            </a:r>
            <a:r>
              <a:rPr kumimoji="1" lang="en-US" altLang="ko-KR" dirty="0"/>
              <a:t>,</a:t>
            </a:r>
            <a:r>
              <a:rPr kumimoji="1" lang="ko-KR" altLang="en-US" dirty="0"/>
              <a:t> 모델 사이즈는 </a:t>
            </a:r>
            <a:r>
              <a:rPr kumimoji="1" lang="ko-KR" altLang="en-US" dirty="0" err="1"/>
              <a:t>어떤지</a:t>
            </a:r>
            <a:r>
              <a:rPr kumimoji="1" lang="ko-KR" altLang="en-US" dirty="0"/>
              <a:t> 그리고 스탠다드 사용법은 </a:t>
            </a:r>
            <a:r>
              <a:rPr kumimoji="1" lang="ko-KR" altLang="en-US" dirty="0" err="1"/>
              <a:t>어떤지</a:t>
            </a:r>
            <a:r>
              <a:rPr kumimoji="1" lang="en-US" altLang="ko-KR" dirty="0"/>
              <a:t>?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1A8F77-DEDA-9BBB-64CB-6479FC8F957D}"/>
              </a:ext>
            </a:extLst>
          </p:cNvPr>
          <p:cNvSpPr txBox="1"/>
          <p:nvPr/>
        </p:nvSpPr>
        <p:spPr>
          <a:xfrm>
            <a:off x="182880" y="850790"/>
            <a:ext cx="412805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Progressive Distillation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기준으로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설명할때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FC4584-C8BD-F9C3-01CC-78C1CAC6D8A5}"/>
              </a:ext>
            </a:extLst>
          </p:cNvPr>
          <p:cNvSpPr txBox="1"/>
          <p:nvPr/>
        </p:nvSpPr>
        <p:spPr>
          <a:xfrm>
            <a:off x="469126" y="1336378"/>
            <a:ext cx="11134266" cy="951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스탠다드한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diffusion distillation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와 동일한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U-Net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구조와 파라미터 수를 사용하는 경우가 많다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학습이 안정적이고 기존 생성 능력을 보존하기 쉽다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 경우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단순히 네트워크를 호출하는 횟수의 차이만 존재한다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32FE90-077C-FCF1-73AD-418729DC1AD9}"/>
              </a:ext>
            </a:extLst>
          </p:cNvPr>
          <p:cNvSpPr txBox="1"/>
          <p:nvPr/>
        </p:nvSpPr>
        <p:spPr>
          <a:xfrm>
            <a:off x="8933763" y="2106910"/>
            <a:ext cx="2534668" cy="3620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Salimans &amp; Ho, 2022, ICLR</a:t>
            </a:r>
            <a:endParaRPr kumimoji="1" lang="ko-KR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BDBFF2-9403-58FE-CCAA-5A4EAC06C2C2}"/>
              </a:ext>
            </a:extLst>
          </p:cNvPr>
          <p:cNvSpPr txBox="1"/>
          <p:nvPr/>
        </p:nvSpPr>
        <p:spPr>
          <a:xfrm>
            <a:off x="182880" y="2563225"/>
            <a:ext cx="4750018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다만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동일 구조가 수학적으로 필수인 것은 아니다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6323BA-ACE4-B149-64F0-21E2BD6E83F4}"/>
              </a:ext>
            </a:extLst>
          </p:cNvPr>
          <p:cNvSpPr txBox="1"/>
          <p:nvPr/>
        </p:nvSpPr>
        <p:spPr>
          <a:xfrm>
            <a:off x="469126" y="3013719"/>
            <a:ext cx="11416908" cy="951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내부 구조가 아니라 최종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2-step mapping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근사하므로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입출력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interface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만 같다면 더 작은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U-Net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도 </a:t>
            </a:r>
            <a:b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사용할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하지만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이 경우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축소 뿐만 아니라 구조 축소까지 감당해야 하므로 너무 축소된다면 품질이 떨어지게 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528EB5-2048-F000-97BF-C423FE7219FD}"/>
              </a:ext>
            </a:extLst>
          </p:cNvPr>
          <p:cNvSpPr txBox="1"/>
          <p:nvPr/>
        </p:nvSpPr>
        <p:spPr>
          <a:xfrm>
            <a:off x="182880" y="4271984"/>
            <a:ext cx="1054327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U-Net backbone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유지하고 파라미터를 바꾸거나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축소된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U-Net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으로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구조를 만드는 여러 연구들이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C35A4-56ED-826D-D157-1B80A4370346}"/>
              </a:ext>
            </a:extLst>
          </p:cNvPr>
          <p:cNvSpPr txBox="1"/>
          <p:nvPr/>
        </p:nvSpPr>
        <p:spPr>
          <a:xfrm>
            <a:off x="469126" y="4722478"/>
            <a:ext cx="11032957" cy="15420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en-US" altLang="ko-KR" sz="1600" b="1" i="1" dirty="0">
                <a:solidFill>
                  <a:srgbClr val="0339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BK-SDM, 2024, ECCV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: 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기준 모델은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SD v1.4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쓰고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같은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U-Net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구조를 쓰되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U-Net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stage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와</a:t>
            </a:r>
            <a:b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skip-connection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구조를 고려해 제거할 블록을 미리 설계하고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sensitivity 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분석을 통해 성능이 많이 떨어지지 않는지</a:t>
            </a:r>
            <a:b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사후적으로 체크했다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en-US" altLang="ko-KR" sz="1600" b="1" i="1" dirty="0" err="1">
                <a:solidFill>
                  <a:srgbClr val="0339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SnapFusion</a:t>
            </a:r>
            <a:r>
              <a:rPr kumimoji="1" lang="en-US" altLang="ko-KR" sz="1600" b="1" i="1" dirty="0">
                <a:solidFill>
                  <a:srgbClr val="0339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2023, </a:t>
            </a:r>
            <a:r>
              <a:rPr kumimoji="1" lang="en-US" altLang="ko-KR" sz="1600" b="1" i="1" dirty="0" err="1">
                <a:solidFill>
                  <a:srgbClr val="0339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NeurlPS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: 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기준 모델은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SD v1.5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쓰고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같은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U-Net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구조를 쓰되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block 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제거로</a:t>
            </a:r>
            <a:b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인한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CLIP score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손실과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latency 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감소량을 따져서 블록을 제거하고 재배치함으로써 축소된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U-Net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설계했다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38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349117AB-1048-8A28-B1C5-39869B97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Q. PD</a:t>
            </a:r>
            <a:r>
              <a:rPr kumimoji="1" lang="ko-KR" altLang="en-US" dirty="0"/>
              <a:t>에서 </a:t>
            </a:r>
            <a:r>
              <a:rPr kumimoji="1" lang="en-US" altLang="ko-KR" dirty="0"/>
              <a:t>student</a:t>
            </a:r>
            <a:r>
              <a:rPr kumimoji="1" lang="ko-KR" altLang="en-US" dirty="0"/>
              <a:t>가 정확하지 않아서 생기는 </a:t>
            </a:r>
            <a:r>
              <a:rPr kumimoji="1" lang="en-US" altLang="ko-KR" dirty="0"/>
              <a:t>approximation error</a:t>
            </a:r>
            <a:r>
              <a:rPr kumimoji="1" lang="ko-KR" altLang="en-US" dirty="0"/>
              <a:t>가 어떻게 누적되는지 분석한 연구</a:t>
            </a:r>
            <a:r>
              <a:rPr kumimoji="1" lang="en-US" altLang="ko-KR" dirty="0"/>
              <a:t>?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BA9D1B-BA5E-F3B5-4AA4-A133E2D6233A}"/>
              </a:ext>
            </a:extLst>
          </p:cNvPr>
          <p:cNvSpPr txBox="1"/>
          <p:nvPr/>
        </p:nvSpPr>
        <p:spPr>
          <a:xfrm>
            <a:off x="415896" y="827880"/>
            <a:ext cx="16798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 (T-step)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847C4817-7AEF-0FD4-6FD5-6C3AF8AC22A3}"/>
              </a:ext>
            </a:extLst>
          </p:cNvPr>
          <p:cNvCxnSpPr>
            <a:cxnSpLocks/>
          </p:cNvCxnSpPr>
          <p:nvPr/>
        </p:nvCxnSpPr>
        <p:spPr>
          <a:xfrm>
            <a:off x="834536" y="1354015"/>
            <a:ext cx="30773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BA66102-83F6-5E0E-E9F1-E76032688FE2}"/>
              </a:ext>
            </a:extLst>
          </p:cNvPr>
          <p:cNvSpPr txBox="1"/>
          <p:nvPr/>
        </p:nvSpPr>
        <p:spPr>
          <a:xfrm>
            <a:off x="1143000" y="1143127"/>
            <a:ext cx="197842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 1 (T/2-step)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C30F0EBC-B861-816E-A049-E1225B2AF637}"/>
              </a:ext>
            </a:extLst>
          </p:cNvPr>
          <p:cNvCxnSpPr>
            <a:cxnSpLocks/>
          </p:cNvCxnSpPr>
          <p:nvPr/>
        </p:nvCxnSpPr>
        <p:spPr>
          <a:xfrm>
            <a:off x="834536" y="1714627"/>
            <a:ext cx="30773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F2C6D31-7274-F4E9-E8BB-CEBC06F2397A}"/>
              </a:ext>
            </a:extLst>
          </p:cNvPr>
          <p:cNvSpPr txBox="1"/>
          <p:nvPr/>
        </p:nvSpPr>
        <p:spPr>
          <a:xfrm>
            <a:off x="1143000" y="1503739"/>
            <a:ext cx="197842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 2 (T/4-step)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189F843A-E985-7FB4-E24C-338AA0C679AD}"/>
              </a:ext>
            </a:extLst>
          </p:cNvPr>
          <p:cNvCxnSpPr>
            <a:cxnSpLocks/>
          </p:cNvCxnSpPr>
          <p:nvPr/>
        </p:nvCxnSpPr>
        <p:spPr>
          <a:xfrm>
            <a:off x="834536" y="2105821"/>
            <a:ext cx="30773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FBC597F-93BB-21EB-A320-A35BE97CA7E6}"/>
              </a:ext>
            </a:extLst>
          </p:cNvPr>
          <p:cNvSpPr txBox="1"/>
          <p:nvPr/>
        </p:nvSpPr>
        <p:spPr>
          <a:xfrm>
            <a:off x="1143000" y="1894933"/>
            <a:ext cx="197842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 3 (T/8-step)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635DC97B-4DA3-8E04-712F-C18A0BD6CCC5}"/>
              </a:ext>
            </a:extLst>
          </p:cNvPr>
          <p:cNvCxnSpPr>
            <a:cxnSpLocks/>
          </p:cNvCxnSpPr>
          <p:nvPr/>
        </p:nvCxnSpPr>
        <p:spPr>
          <a:xfrm>
            <a:off x="834536" y="2451651"/>
            <a:ext cx="30773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84AA327-D236-2F6D-F411-B5491CD4FB75}"/>
              </a:ext>
            </a:extLst>
          </p:cNvPr>
          <p:cNvSpPr txBox="1"/>
          <p:nvPr/>
        </p:nvSpPr>
        <p:spPr>
          <a:xfrm>
            <a:off x="1255806" y="2173292"/>
            <a:ext cx="389850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5C23DC6-2C18-4918-4F22-4D97F091AD4D}"/>
              </a:ext>
            </a:extLst>
          </p:cNvPr>
          <p:cNvCxnSpPr>
            <a:cxnSpLocks/>
          </p:cNvCxnSpPr>
          <p:nvPr/>
        </p:nvCxnSpPr>
        <p:spPr>
          <a:xfrm>
            <a:off x="834536" y="2776966"/>
            <a:ext cx="30773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578E037-633E-2E07-6583-B7FD7EAFD0A0}"/>
              </a:ext>
            </a:extLst>
          </p:cNvPr>
          <p:cNvSpPr txBox="1"/>
          <p:nvPr/>
        </p:nvSpPr>
        <p:spPr>
          <a:xfrm>
            <a:off x="1143000" y="2570284"/>
            <a:ext cx="1818126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 K (1-step)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4FEA80D8-7FCB-998E-1F8A-3C7189369747}"/>
              </a:ext>
            </a:extLst>
          </p:cNvPr>
          <p:cNvCxnSpPr/>
          <p:nvPr/>
        </p:nvCxnSpPr>
        <p:spPr>
          <a:xfrm>
            <a:off x="3789485" y="1323433"/>
            <a:ext cx="0" cy="1453533"/>
          </a:xfrm>
          <a:prstGeom prst="straightConnector1">
            <a:avLst/>
          </a:prstGeom>
          <a:ln>
            <a:solidFill>
              <a:srgbClr val="0339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C1A1DFE-970D-71A5-60CB-DFDD3141779F}"/>
              </a:ext>
            </a:extLst>
          </p:cNvPr>
          <p:cNvSpPr txBox="1"/>
          <p:nvPr/>
        </p:nvSpPr>
        <p:spPr>
          <a:xfrm>
            <a:off x="4114801" y="1747200"/>
            <a:ext cx="7374135" cy="656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이 과정이 </a:t>
            </a:r>
            <a:r>
              <a:rPr kumimoji="1" lang="ko-KR" altLang="en-US" sz="1600" dirty="0" err="1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반복되는동안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가 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의 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을 제대로 근사하지 못한다면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approximation error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가 누적된다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solidFill>
                <a:srgbClr val="0339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DC66DE-F37D-3814-BD66-C59B435EEE0E}"/>
              </a:ext>
            </a:extLst>
          </p:cNvPr>
          <p:cNvSpPr txBox="1"/>
          <p:nvPr/>
        </p:nvSpPr>
        <p:spPr>
          <a:xfrm>
            <a:off x="6564189" y="1323433"/>
            <a:ext cx="2475358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”objective degeneracy”</a:t>
            </a:r>
            <a:endParaRPr kumimoji="1" lang="ko-KR" altLang="en-US" sz="1600" b="1" dirty="0">
              <a:solidFill>
                <a:srgbClr val="0339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8EB9BE2-166F-973E-AC1A-D1FDEFE7DAFA}"/>
              </a:ext>
            </a:extLst>
          </p:cNvPr>
          <p:cNvCxnSpPr/>
          <p:nvPr/>
        </p:nvCxnSpPr>
        <p:spPr>
          <a:xfrm>
            <a:off x="1645656" y="6098244"/>
            <a:ext cx="89054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자유형 20">
            <a:extLst>
              <a:ext uri="{FF2B5EF4-FFF2-40B4-BE49-F238E27FC236}">
                <a16:creationId xmlns:a16="http://schemas.microsoft.com/office/drawing/2014/main" id="{B3F3EFF5-2DBF-8F7B-B5E2-3E49219E393A}"/>
              </a:ext>
            </a:extLst>
          </p:cNvPr>
          <p:cNvSpPr/>
          <p:nvPr/>
        </p:nvSpPr>
        <p:spPr>
          <a:xfrm>
            <a:off x="2082978" y="5135630"/>
            <a:ext cx="8197795" cy="820624"/>
          </a:xfrm>
          <a:custGeom>
            <a:avLst/>
            <a:gdLst>
              <a:gd name="csX0" fmla="*/ 0 w 8197795"/>
              <a:gd name="csY0" fmla="*/ 820624 h 820624"/>
              <a:gd name="csX1" fmla="*/ 1614115 w 8197795"/>
              <a:gd name="csY1" fmla="*/ 216325 h 820624"/>
              <a:gd name="csX2" fmla="*/ 3077155 w 8197795"/>
              <a:gd name="csY2" fmla="*/ 733159 h 820624"/>
              <a:gd name="csX3" fmla="*/ 3784821 w 8197795"/>
              <a:gd name="csY3" fmla="*/ 1639 h 820624"/>
              <a:gd name="csX4" fmla="*/ 4643562 w 8197795"/>
              <a:gd name="csY4" fmla="*/ 526426 h 820624"/>
              <a:gd name="csX5" fmla="*/ 5271715 w 8197795"/>
              <a:gd name="csY5" fmla="*/ 240179 h 820624"/>
              <a:gd name="csX6" fmla="*/ 6321287 w 8197795"/>
              <a:gd name="csY6" fmla="*/ 629792 h 820624"/>
              <a:gd name="csX7" fmla="*/ 7243638 w 8197795"/>
              <a:gd name="csY7" fmla="*/ 81152 h 820624"/>
              <a:gd name="csX8" fmla="*/ 8197795 w 8197795"/>
              <a:gd name="csY8" fmla="*/ 669549 h 820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197795" h="820624">
                <a:moveTo>
                  <a:pt x="0" y="820624"/>
                </a:moveTo>
                <a:cubicBezTo>
                  <a:pt x="550628" y="525763"/>
                  <a:pt x="1101256" y="230902"/>
                  <a:pt x="1614115" y="216325"/>
                </a:cubicBezTo>
                <a:cubicBezTo>
                  <a:pt x="2126974" y="201748"/>
                  <a:pt x="2715371" y="768940"/>
                  <a:pt x="3077155" y="733159"/>
                </a:cubicBezTo>
                <a:cubicBezTo>
                  <a:pt x="3438939" y="697378"/>
                  <a:pt x="3523753" y="36094"/>
                  <a:pt x="3784821" y="1639"/>
                </a:cubicBezTo>
                <a:cubicBezTo>
                  <a:pt x="4045889" y="-32816"/>
                  <a:pt x="4395746" y="486669"/>
                  <a:pt x="4643562" y="526426"/>
                </a:cubicBezTo>
                <a:cubicBezTo>
                  <a:pt x="4891378" y="566183"/>
                  <a:pt x="4992094" y="222951"/>
                  <a:pt x="5271715" y="240179"/>
                </a:cubicBezTo>
                <a:cubicBezTo>
                  <a:pt x="5551336" y="257407"/>
                  <a:pt x="5992633" y="656296"/>
                  <a:pt x="6321287" y="629792"/>
                </a:cubicBezTo>
                <a:cubicBezTo>
                  <a:pt x="6649941" y="603288"/>
                  <a:pt x="6930887" y="74526"/>
                  <a:pt x="7243638" y="81152"/>
                </a:cubicBezTo>
                <a:cubicBezTo>
                  <a:pt x="7556389" y="87778"/>
                  <a:pt x="7877092" y="378663"/>
                  <a:pt x="8197795" y="66954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B22AFFE3-DBB8-EFAF-6374-138BB1376947}"/>
              </a:ext>
            </a:extLst>
          </p:cNvPr>
          <p:cNvCxnSpPr/>
          <p:nvPr/>
        </p:nvCxnSpPr>
        <p:spPr>
          <a:xfrm>
            <a:off x="2082978" y="5420395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[R] 22">
            <a:extLst>
              <a:ext uri="{FF2B5EF4-FFF2-40B4-BE49-F238E27FC236}">
                <a16:creationId xmlns:a16="http://schemas.microsoft.com/office/drawing/2014/main" id="{6946F142-41D7-31B0-C27C-B41259449EB1}"/>
              </a:ext>
            </a:extLst>
          </p:cNvPr>
          <p:cNvCxnSpPr/>
          <p:nvPr/>
        </p:nvCxnSpPr>
        <p:spPr>
          <a:xfrm>
            <a:off x="2696554" y="5420394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D59051A-495A-9726-27B2-6FDC96B73760}"/>
              </a:ext>
            </a:extLst>
          </p:cNvPr>
          <p:cNvCxnSpPr/>
          <p:nvPr/>
        </p:nvCxnSpPr>
        <p:spPr>
          <a:xfrm>
            <a:off x="3316755" y="5420395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[R] 24">
            <a:extLst>
              <a:ext uri="{FF2B5EF4-FFF2-40B4-BE49-F238E27FC236}">
                <a16:creationId xmlns:a16="http://schemas.microsoft.com/office/drawing/2014/main" id="{6195E859-AE4F-0A76-B019-019A3959D833}"/>
              </a:ext>
            </a:extLst>
          </p:cNvPr>
          <p:cNvCxnSpPr/>
          <p:nvPr/>
        </p:nvCxnSpPr>
        <p:spPr>
          <a:xfrm>
            <a:off x="3930331" y="5420394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9CD7B6D-E0C7-124E-DC80-DF649C118F4C}"/>
              </a:ext>
            </a:extLst>
          </p:cNvPr>
          <p:cNvCxnSpPr/>
          <p:nvPr/>
        </p:nvCxnSpPr>
        <p:spPr>
          <a:xfrm>
            <a:off x="4565110" y="5420394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[R] 26">
            <a:extLst>
              <a:ext uri="{FF2B5EF4-FFF2-40B4-BE49-F238E27FC236}">
                <a16:creationId xmlns:a16="http://schemas.microsoft.com/office/drawing/2014/main" id="{CDA27D2B-A3D1-6BEB-98B2-5316688F015A}"/>
              </a:ext>
            </a:extLst>
          </p:cNvPr>
          <p:cNvCxnSpPr/>
          <p:nvPr/>
        </p:nvCxnSpPr>
        <p:spPr>
          <a:xfrm>
            <a:off x="5178686" y="5420393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[R] 27">
            <a:extLst>
              <a:ext uri="{FF2B5EF4-FFF2-40B4-BE49-F238E27FC236}">
                <a16:creationId xmlns:a16="http://schemas.microsoft.com/office/drawing/2014/main" id="{1A636D68-2AEB-0E80-8686-23B3BF604D03}"/>
              </a:ext>
            </a:extLst>
          </p:cNvPr>
          <p:cNvCxnSpPr/>
          <p:nvPr/>
        </p:nvCxnSpPr>
        <p:spPr>
          <a:xfrm>
            <a:off x="5798887" y="5420394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[R] 28">
            <a:extLst>
              <a:ext uri="{FF2B5EF4-FFF2-40B4-BE49-F238E27FC236}">
                <a16:creationId xmlns:a16="http://schemas.microsoft.com/office/drawing/2014/main" id="{DC52D823-87FC-DA76-34C1-CD74AACAF874}"/>
              </a:ext>
            </a:extLst>
          </p:cNvPr>
          <p:cNvCxnSpPr/>
          <p:nvPr/>
        </p:nvCxnSpPr>
        <p:spPr>
          <a:xfrm>
            <a:off x="6412463" y="5420393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[R] 29">
            <a:extLst>
              <a:ext uri="{FF2B5EF4-FFF2-40B4-BE49-F238E27FC236}">
                <a16:creationId xmlns:a16="http://schemas.microsoft.com/office/drawing/2014/main" id="{9F02B33F-B64F-591C-B4FA-9C6334D2F8BE}"/>
              </a:ext>
            </a:extLst>
          </p:cNvPr>
          <p:cNvCxnSpPr/>
          <p:nvPr/>
        </p:nvCxnSpPr>
        <p:spPr>
          <a:xfrm>
            <a:off x="7069771" y="5420394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[R] 30">
            <a:extLst>
              <a:ext uri="{FF2B5EF4-FFF2-40B4-BE49-F238E27FC236}">
                <a16:creationId xmlns:a16="http://schemas.microsoft.com/office/drawing/2014/main" id="{BF1B36C3-1095-2D24-E658-EA3669DF18BE}"/>
              </a:ext>
            </a:extLst>
          </p:cNvPr>
          <p:cNvCxnSpPr/>
          <p:nvPr/>
        </p:nvCxnSpPr>
        <p:spPr>
          <a:xfrm>
            <a:off x="7683347" y="5420393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[R] 31">
            <a:extLst>
              <a:ext uri="{FF2B5EF4-FFF2-40B4-BE49-F238E27FC236}">
                <a16:creationId xmlns:a16="http://schemas.microsoft.com/office/drawing/2014/main" id="{630DADED-FD0F-6A0A-40CE-539ACE90FE09}"/>
              </a:ext>
            </a:extLst>
          </p:cNvPr>
          <p:cNvCxnSpPr/>
          <p:nvPr/>
        </p:nvCxnSpPr>
        <p:spPr>
          <a:xfrm>
            <a:off x="8303548" y="5420394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[R] 32">
            <a:extLst>
              <a:ext uri="{FF2B5EF4-FFF2-40B4-BE49-F238E27FC236}">
                <a16:creationId xmlns:a16="http://schemas.microsoft.com/office/drawing/2014/main" id="{4BB113C1-FCFC-E45C-5EAB-5838F0A087FB}"/>
              </a:ext>
            </a:extLst>
          </p:cNvPr>
          <p:cNvCxnSpPr/>
          <p:nvPr/>
        </p:nvCxnSpPr>
        <p:spPr>
          <a:xfrm>
            <a:off x="8917124" y="5420393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[R] 33">
            <a:extLst>
              <a:ext uri="{FF2B5EF4-FFF2-40B4-BE49-F238E27FC236}">
                <a16:creationId xmlns:a16="http://schemas.microsoft.com/office/drawing/2014/main" id="{32B74932-868A-057F-9047-F9EA9184B993}"/>
              </a:ext>
            </a:extLst>
          </p:cNvPr>
          <p:cNvCxnSpPr/>
          <p:nvPr/>
        </p:nvCxnSpPr>
        <p:spPr>
          <a:xfrm>
            <a:off x="9669848" y="5420394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[R] 34">
            <a:extLst>
              <a:ext uri="{FF2B5EF4-FFF2-40B4-BE49-F238E27FC236}">
                <a16:creationId xmlns:a16="http://schemas.microsoft.com/office/drawing/2014/main" id="{12AF7179-E8DA-BADC-652A-7F99ECB2A9D5}"/>
              </a:ext>
            </a:extLst>
          </p:cNvPr>
          <p:cNvCxnSpPr/>
          <p:nvPr/>
        </p:nvCxnSpPr>
        <p:spPr>
          <a:xfrm>
            <a:off x="10283424" y="5420393"/>
            <a:ext cx="0" cy="677849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C7ED8CB-01B7-E100-068F-F176D98B7A3B}"/>
              </a:ext>
            </a:extLst>
          </p:cNvPr>
          <p:cNvSpPr txBox="1"/>
          <p:nvPr/>
        </p:nvSpPr>
        <p:spPr>
          <a:xfrm>
            <a:off x="1426333" y="4910187"/>
            <a:ext cx="85792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endParaRPr kumimoji="1" lang="ko-KR" alt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8B17BC65-FBF1-A123-57EB-0B263DF71DE1}"/>
              </a:ext>
            </a:extLst>
          </p:cNvPr>
          <p:cNvCxnSpPr/>
          <p:nvPr/>
        </p:nvCxnSpPr>
        <p:spPr>
          <a:xfrm>
            <a:off x="1643269" y="4544004"/>
            <a:ext cx="89054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자유형 37">
            <a:extLst>
              <a:ext uri="{FF2B5EF4-FFF2-40B4-BE49-F238E27FC236}">
                <a16:creationId xmlns:a16="http://schemas.microsoft.com/office/drawing/2014/main" id="{93AC520B-73A6-211D-9BA9-7C3010E3EE64}"/>
              </a:ext>
            </a:extLst>
          </p:cNvPr>
          <p:cNvSpPr/>
          <p:nvPr/>
        </p:nvSpPr>
        <p:spPr>
          <a:xfrm>
            <a:off x="2080591" y="3581390"/>
            <a:ext cx="8197795" cy="820624"/>
          </a:xfrm>
          <a:custGeom>
            <a:avLst/>
            <a:gdLst>
              <a:gd name="csX0" fmla="*/ 0 w 8197795"/>
              <a:gd name="csY0" fmla="*/ 820624 h 820624"/>
              <a:gd name="csX1" fmla="*/ 1614115 w 8197795"/>
              <a:gd name="csY1" fmla="*/ 216325 h 820624"/>
              <a:gd name="csX2" fmla="*/ 3077155 w 8197795"/>
              <a:gd name="csY2" fmla="*/ 733159 h 820624"/>
              <a:gd name="csX3" fmla="*/ 3784821 w 8197795"/>
              <a:gd name="csY3" fmla="*/ 1639 h 820624"/>
              <a:gd name="csX4" fmla="*/ 4643562 w 8197795"/>
              <a:gd name="csY4" fmla="*/ 526426 h 820624"/>
              <a:gd name="csX5" fmla="*/ 5271715 w 8197795"/>
              <a:gd name="csY5" fmla="*/ 240179 h 820624"/>
              <a:gd name="csX6" fmla="*/ 6321287 w 8197795"/>
              <a:gd name="csY6" fmla="*/ 629792 h 820624"/>
              <a:gd name="csX7" fmla="*/ 7243638 w 8197795"/>
              <a:gd name="csY7" fmla="*/ 81152 h 820624"/>
              <a:gd name="csX8" fmla="*/ 8197795 w 8197795"/>
              <a:gd name="csY8" fmla="*/ 669549 h 820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197795" h="820624">
                <a:moveTo>
                  <a:pt x="0" y="820624"/>
                </a:moveTo>
                <a:cubicBezTo>
                  <a:pt x="550628" y="525763"/>
                  <a:pt x="1101256" y="230902"/>
                  <a:pt x="1614115" y="216325"/>
                </a:cubicBezTo>
                <a:cubicBezTo>
                  <a:pt x="2126974" y="201748"/>
                  <a:pt x="2715371" y="768940"/>
                  <a:pt x="3077155" y="733159"/>
                </a:cubicBezTo>
                <a:cubicBezTo>
                  <a:pt x="3438939" y="697378"/>
                  <a:pt x="3523753" y="36094"/>
                  <a:pt x="3784821" y="1639"/>
                </a:cubicBezTo>
                <a:cubicBezTo>
                  <a:pt x="4045889" y="-32816"/>
                  <a:pt x="4395746" y="486669"/>
                  <a:pt x="4643562" y="526426"/>
                </a:cubicBezTo>
                <a:cubicBezTo>
                  <a:pt x="4891378" y="566183"/>
                  <a:pt x="4992094" y="222951"/>
                  <a:pt x="5271715" y="240179"/>
                </a:cubicBezTo>
                <a:cubicBezTo>
                  <a:pt x="5551336" y="257407"/>
                  <a:pt x="5992633" y="656296"/>
                  <a:pt x="6321287" y="629792"/>
                </a:cubicBezTo>
                <a:cubicBezTo>
                  <a:pt x="6649941" y="603288"/>
                  <a:pt x="6930887" y="74526"/>
                  <a:pt x="7243638" y="81152"/>
                </a:cubicBezTo>
                <a:cubicBezTo>
                  <a:pt x="7556389" y="87778"/>
                  <a:pt x="7877092" y="378663"/>
                  <a:pt x="8197795" y="66954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39" name="직선 연결선[R] 38">
            <a:extLst>
              <a:ext uri="{FF2B5EF4-FFF2-40B4-BE49-F238E27FC236}">
                <a16:creationId xmlns:a16="http://schemas.microsoft.com/office/drawing/2014/main" id="{48C879C4-CDA6-DA38-79C5-437E7273CF1A}"/>
              </a:ext>
            </a:extLst>
          </p:cNvPr>
          <p:cNvCxnSpPr/>
          <p:nvPr/>
        </p:nvCxnSpPr>
        <p:spPr>
          <a:xfrm>
            <a:off x="2080591" y="3866155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[R] 39">
            <a:extLst>
              <a:ext uri="{FF2B5EF4-FFF2-40B4-BE49-F238E27FC236}">
                <a16:creationId xmlns:a16="http://schemas.microsoft.com/office/drawing/2014/main" id="{D1F9FE55-FB89-E40D-34FF-1F791607D857}"/>
              </a:ext>
            </a:extLst>
          </p:cNvPr>
          <p:cNvCxnSpPr/>
          <p:nvPr/>
        </p:nvCxnSpPr>
        <p:spPr>
          <a:xfrm>
            <a:off x="2384065" y="3866155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[R] 40">
            <a:extLst>
              <a:ext uri="{FF2B5EF4-FFF2-40B4-BE49-F238E27FC236}">
                <a16:creationId xmlns:a16="http://schemas.microsoft.com/office/drawing/2014/main" id="{3CEB0D8D-C169-1683-3E6D-98D3884BCAA3}"/>
              </a:ext>
            </a:extLst>
          </p:cNvPr>
          <p:cNvCxnSpPr/>
          <p:nvPr/>
        </p:nvCxnSpPr>
        <p:spPr>
          <a:xfrm>
            <a:off x="2694167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[R] 41">
            <a:extLst>
              <a:ext uri="{FF2B5EF4-FFF2-40B4-BE49-F238E27FC236}">
                <a16:creationId xmlns:a16="http://schemas.microsoft.com/office/drawing/2014/main" id="{FDE8F1AE-F081-D066-6111-7EB840A267C3}"/>
              </a:ext>
            </a:extLst>
          </p:cNvPr>
          <p:cNvCxnSpPr/>
          <p:nvPr/>
        </p:nvCxnSpPr>
        <p:spPr>
          <a:xfrm>
            <a:off x="3028122" y="3866153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[R] 42">
            <a:extLst>
              <a:ext uri="{FF2B5EF4-FFF2-40B4-BE49-F238E27FC236}">
                <a16:creationId xmlns:a16="http://schemas.microsoft.com/office/drawing/2014/main" id="{17ED58DA-10D5-1702-13A6-03EFF5A370E1}"/>
              </a:ext>
            </a:extLst>
          </p:cNvPr>
          <p:cNvCxnSpPr/>
          <p:nvPr/>
        </p:nvCxnSpPr>
        <p:spPr>
          <a:xfrm>
            <a:off x="3314368" y="3866155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[R] 43">
            <a:extLst>
              <a:ext uri="{FF2B5EF4-FFF2-40B4-BE49-F238E27FC236}">
                <a16:creationId xmlns:a16="http://schemas.microsoft.com/office/drawing/2014/main" id="{412290B9-156E-EBA5-CE9D-993FDEBB344A}"/>
              </a:ext>
            </a:extLst>
          </p:cNvPr>
          <p:cNvCxnSpPr/>
          <p:nvPr/>
        </p:nvCxnSpPr>
        <p:spPr>
          <a:xfrm>
            <a:off x="3617842" y="3866155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[R] 44">
            <a:extLst>
              <a:ext uri="{FF2B5EF4-FFF2-40B4-BE49-F238E27FC236}">
                <a16:creationId xmlns:a16="http://schemas.microsoft.com/office/drawing/2014/main" id="{F6737897-A115-E98A-491E-A983A6956955}"/>
              </a:ext>
            </a:extLst>
          </p:cNvPr>
          <p:cNvCxnSpPr/>
          <p:nvPr/>
        </p:nvCxnSpPr>
        <p:spPr>
          <a:xfrm>
            <a:off x="3927944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[R] 45">
            <a:extLst>
              <a:ext uri="{FF2B5EF4-FFF2-40B4-BE49-F238E27FC236}">
                <a16:creationId xmlns:a16="http://schemas.microsoft.com/office/drawing/2014/main" id="{254B3859-0972-7072-E90B-1868F96D79CE}"/>
              </a:ext>
            </a:extLst>
          </p:cNvPr>
          <p:cNvCxnSpPr/>
          <p:nvPr/>
        </p:nvCxnSpPr>
        <p:spPr>
          <a:xfrm>
            <a:off x="4261899" y="3866153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[R] 46">
            <a:extLst>
              <a:ext uri="{FF2B5EF4-FFF2-40B4-BE49-F238E27FC236}">
                <a16:creationId xmlns:a16="http://schemas.microsoft.com/office/drawing/2014/main" id="{7FBB9A84-D2DB-662C-428F-576FB36F75B1}"/>
              </a:ext>
            </a:extLst>
          </p:cNvPr>
          <p:cNvCxnSpPr/>
          <p:nvPr/>
        </p:nvCxnSpPr>
        <p:spPr>
          <a:xfrm>
            <a:off x="4562723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[R] 47">
            <a:extLst>
              <a:ext uri="{FF2B5EF4-FFF2-40B4-BE49-F238E27FC236}">
                <a16:creationId xmlns:a16="http://schemas.microsoft.com/office/drawing/2014/main" id="{47A29935-3249-DE99-1B7C-0121B795BA45}"/>
              </a:ext>
            </a:extLst>
          </p:cNvPr>
          <p:cNvCxnSpPr/>
          <p:nvPr/>
        </p:nvCxnSpPr>
        <p:spPr>
          <a:xfrm>
            <a:off x="4866197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[R] 48">
            <a:extLst>
              <a:ext uri="{FF2B5EF4-FFF2-40B4-BE49-F238E27FC236}">
                <a16:creationId xmlns:a16="http://schemas.microsoft.com/office/drawing/2014/main" id="{277AC60C-C6BD-E218-A000-5C314A574929}"/>
              </a:ext>
            </a:extLst>
          </p:cNvPr>
          <p:cNvCxnSpPr/>
          <p:nvPr/>
        </p:nvCxnSpPr>
        <p:spPr>
          <a:xfrm>
            <a:off x="5176299" y="3866153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[R] 49">
            <a:extLst>
              <a:ext uri="{FF2B5EF4-FFF2-40B4-BE49-F238E27FC236}">
                <a16:creationId xmlns:a16="http://schemas.microsoft.com/office/drawing/2014/main" id="{EF3C376E-105D-4D3D-4B19-87ECD92A6C20}"/>
              </a:ext>
            </a:extLst>
          </p:cNvPr>
          <p:cNvCxnSpPr/>
          <p:nvPr/>
        </p:nvCxnSpPr>
        <p:spPr>
          <a:xfrm>
            <a:off x="5510254" y="3866152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[R] 50">
            <a:extLst>
              <a:ext uri="{FF2B5EF4-FFF2-40B4-BE49-F238E27FC236}">
                <a16:creationId xmlns:a16="http://schemas.microsoft.com/office/drawing/2014/main" id="{2CD96D2F-2E02-BBE0-58C6-37ECE4B2F2C9}"/>
              </a:ext>
            </a:extLst>
          </p:cNvPr>
          <p:cNvCxnSpPr/>
          <p:nvPr/>
        </p:nvCxnSpPr>
        <p:spPr>
          <a:xfrm>
            <a:off x="5796500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[R] 51">
            <a:extLst>
              <a:ext uri="{FF2B5EF4-FFF2-40B4-BE49-F238E27FC236}">
                <a16:creationId xmlns:a16="http://schemas.microsoft.com/office/drawing/2014/main" id="{1CD35F4E-E0C0-B2C9-EF78-E68E7A0F089A}"/>
              </a:ext>
            </a:extLst>
          </p:cNvPr>
          <p:cNvCxnSpPr/>
          <p:nvPr/>
        </p:nvCxnSpPr>
        <p:spPr>
          <a:xfrm>
            <a:off x="6099974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[R] 52">
            <a:extLst>
              <a:ext uri="{FF2B5EF4-FFF2-40B4-BE49-F238E27FC236}">
                <a16:creationId xmlns:a16="http://schemas.microsoft.com/office/drawing/2014/main" id="{1F0E0688-6F55-39A8-65D6-57D0C8402F58}"/>
              </a:ext>
            </a:extLst>
          </p:cNvPr>
          <p:cNvCxnSpPr/>
          <p:nvPr/>
        </p:nvCxnSpPr>
        <p:spPr>
          <a:xfrm>
            <a:off x="6410076" y="3866153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[R] 53">
            <a:extLst>
              <a:ext uri="{FF2B5EF4-FFF2-40B4-BE49-F238E27FC236}">
                <a16:creationId xmlns:a16="http://schemas.microsoft.com/office/drawing/2014/main" id="{B9320542-B0C4-1630-21F5-DC340E8F51E7}"/>
              </a:ext>
            </a:extLst>
          </p:cNvPr>
          <p:cNvCxnSpPr/>
          <p:nvPr/>
        </p:nvCxnSpPr>
        <p:spPr>
          <a:xfrm>
            <a:off x="6744031" y="3866152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[R] 54">
            <a:extLst>
              <a:ext uri="{FF2B5EF4-FFF2-40B4-BE49-F238E27FC236}">
                <a16:creationId xmlns:a16="http://schemas.microsoft.com/office/drawing/2014/main" id="{E09D1C48-0667-49D2-D4C9-D9F1CA15BC29}"/>
              </a:ext>
            </a:extLst>
          </p:cNvPr>
          <p:cNvCxnSpPr/>
          <p:nvPr/>
        </p:nvCxnSpPr>
        <p:spPr>
          <a:xfrm>
            <a:off x="7067384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[R] 55">
            <a:extLst>
              <a:ext uri="{FF2B5EF4-FFF2-40B4-BE49-F238E27FC236}">
                <a16:creationId xmlns:a16="http://schemas.microsoft.com/office/drawing/2014/main" id="{C2C72B2F-5308-D3B1-1D31-4EBC864DC517}"/>
              </a:ext>
            </a:extLst>
          </p:cNvPr>
          <p:cNvCxnSpPr/>
          <p:nvPr/>
        </p:nvCxnSpPr>
        <p:spPr>
          <a:xfrm>
            <a:off x="7370858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[R] 56">
            <a:extLst>
              <a:ext uri="{FF2B5EF4-FFF2-40B4-BE49-F238E27FC236}">
                <a16:creationId xmlns:a16="http://schemas.microsoft.com/office/drawing/2014/main" id="{DDA095A3-9AB7-406A-9F60-6D147F51994D}"/>
              </a:ext>
            </a:extLst>
          </p:cNvPr>
          <p:cNvCxnSpPr/>
          <p:nvPr/>
        </p:nvCxnSpPr>
        <p:spPr>
          <a:xfrm>
            <a:off x="7680960" y="3866153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[R] 57">
            <a:extLst>
              <a:ext uri="{FF2B5EF4-FFF2-40B4-BE49-F238E27FC236}">
                <a16:creationId xmlns:a16="http://schemas.microsoft.com/office/drawing/2014/main" id="{908421F3-0834-73E1-0B7D-BDD866588948}"/>
              </a:ext>
            </a:extLst>
          </p:cNvPr>
          <p:cNvCxnSpPr/>
          <p:nvPr/>
        </p:nvCxnSpPr>
        <p:spPr>
          <a:xfrm>
            <a:off x="8014915" y="3866152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[R] 58">
            <a:extLst>
              <a:ext uri="{FF2B5EF4-FFF2-40B4-BE49-F238E27FC236}">
                <a16:creationId xmlns:a16="http://schemas.microsoft.com/office/drawing/2014/main" id="{8AFAF3CF-F749-689B-429C-F8E2AEAE4CE2}"/>
              </a:ext>
            </a:extLst>
          </p:cNvPr>
          <p:cNvCxnSpPr/>
          <p:nvPr/>
        </p:nvCxnSpPr>
        <p:spPr>
          <a:xfrm>
            <a:off x="8301161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[R] 59">
            <a:extLst>
              <a:ext uri="{FF2B5EF4-FFF2-40B4-BE49-F238E27FC236}">
                <a16:creationId xmlns:a16="http://schemas.microsoft.com/office/drawing/2014/main" id="{6F876E57-E757-1142-ECA7-9705724EE226}"/>
              </a:ext>
            </a:extLst>
          </p:cNvPr>
          <p:cNvCxnSpPr/>
          <p:nvPr/>
        </p:nvCxnSpPr>
        <p:spPr>
          <a:xfrm>
            <a:off x="8604635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[R] 60">
            <a:extLst>
              <a:ext uri="{FF2B5EF4-FFF2-40B4-BE49-F238E27FC236}">
                <a16:creationId xmlns:a16="http://schemas.microsoft.com/office/drawing/2014/main" id="{499624FC-5241-E076-C3F7-DD7FC95A1606}"/>
              </a:ext>
            </a:extLst>
          </p:cNvPr>
          <p:cNvCxnSpPr/>
          <p:nvPr/>
        </p:nvCxnSpPr>
        <p:spPr>
          <a:xfrm>
            <a:off x="8914737" y="3866153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[R] 61">
            <a:extLst>
              <a:ext uri="{FF2B5EF4-FFF2-40B4-BE49-F238E27FC236}">
                <a16:creationId xmlns:a16="http://schemas.microsoft.com/office/drawing/2014/main" id="{BBB1283F-2D10-2A91-D65D-CD56961C27EA}"/>
              </a:ext>
            </a:extLst>
          </p:cNvPr>
          <p:cNvCxnSpPr/>
          <p:nvPr/>
        </p:nvCxnSpPr>
        <p:spPr>
          <a:xfrm>
            <a:off x="9304351" y="3866152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[R] 62">
            <a:extLst>
              <a:ext uri="{FF2B5EF4-FFF2-40B4-BE49-F238E27FC236}">
                <a16:creationId xmlns:a16="http://schemas.microsoft.com/office/drawing/2014/main" id="{F4F0562E-1C51-421B-C96D-D1EA2A321785}"/>
              </a:ext>
            </a:extLst>
          </p:cNvPr>
          <p:cNvCxnSpPr/>
          <p:nvPr/>
        </p:nvCxnSpPr>
        <p:spPr>
          <a:xfrm>
            <a:off x="9667461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[R] 63">
            <a:extLst>
              <a:ext uri="{FF2B5EF4-FFF2-40B4-BE49-F238E27FC236}">
                <a16:creationId xmlns:a16="http://schemas.microsoft.com/office/drawing/2014/main" id="{E5D8DFD7-B9AE-1B4B-2606-51C2AC2E01CC}"/>
              </a:ext>
            </a:extLst>
          </p:cNvPr>
          <p:cNvCxnSpPr/>
          <p:nvPr/>
        </p:nvCxnSpPr>
        <p:spPr>
          <a:xfrm>
            <a:off x="9970935" y="3866154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[R] 64">
            <a:extLst>
              <a:ext uri="{FF2B5EF4-FFF2-40B4-BE49-F238E27FC236}">
                <a16:creationId xmlns:a16="http://schemas.microsoft.com/office/drawing/2014/main" id="{6F1F39AF-BD48-23FF-F80F-6128A089637B}"/>
              </a:ext>
            </a:extLst>
          </p:cNvPr>
          <p:cNvCxnSpPr/>
          <p:nvPr/>
        </p:nvCxnSpPr>
        <p:spPr>
          <a:xfrm>
            <a:off x="10281037" y="3866153"/>
            <a:ext cx="0" cy="67784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3FC62765-0E02-E527-838E-756607A3A6BD}"/>
              </a:ext>
            </a:extLst>
          </p:cNvPr>
          <p:cNvSpPr txBox="1"/>
          <p:nvPr/>
        </p:nvSpPr>
        <p:spPr>
          <a:xfrm>
            <a:off x="1380694" y="3448111"/>
            <a:ext cx="86914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endParaRPr kumimoji="1" lang="ko-KR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왼쪽 대괄호[L] 66">
            <a:extLst>
              <a:ext uri="{FF2B5EF4-FFF2-40B4-BE49-F238E27FC236}">
                <a16:creationId xmlns:a16="http://schemas.microsoft.com/office/drawing/2014/main" id="{2BA12C3C-B8C5-EA7E-E1AB-051BC164D716}"/>
              </a:ext>
            </a:extLst>
          </p:cNvPr>
          <p:cNvSpPr/>
          <p:nvPr/>
        </p:nvSpPr>
        <p:spPr>
          <a:xfrm>
            <a:off x="2066014" y="3775438"/>
            <a:ext cx="235679" cy="891735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69" name="왼쪽 대괄호[L] 68">
            <a:extLst>
              <a:ext uri="{FF2B5EF4-FFF2-40B4-BE49-F238E27FC236}">
                <a16:creationId xmlns:a16="http://schemas.microsoft.com/office/drawing/2014/main" id="{FECEACFE-B9BE-9E77-6462-2583FBFBC848}"/>
              </a:ext>
            </a:extLst>
          </p:cNvPr>
          <p:cNvSpPr/>
          <p:nvPr/>
        </p:nvSpPr>
        <p:spPr>
          <a:xfrm rot="10800000">
            <a:off x="4629162" y="3776151"/>
            <a:ext cx="235679" cy="891735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0" name="왼쪽 대괄호[L] 69">
            <a:extLst>
              <a:ext uri="{FF2B5EF4-FFF2-40B4-BE49-F238E27FC236}">
                <a16:creationId xmlns:a16="http://schemas.microsoft.com/office/drawing/2014/main" id="{00F9E323-4EC4-325D-2AFB-672CB85F1BC0}"/>
              </a:ext>
            </a:extLst>
          </p:cNvPr>
          <p:cNvSpPr/>
          <p:nvPr/>
        </p:nvSpPr>
        <p:spPr>
          <a:xfrm>
            <a:off x="4879200" y="3775437"/>
            <a:ext cx="235679" cy="891735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1" name="왼쪽 대괄호[L] 70">
            <a:extLst>
              <a:ext uri="{FF2B5EF4-FFF2-40B4-BE49-F238E27FC236}">
                <a16:creationId xmlns:a16="http://schemas.microsoft.com/office/drawing/2014/main" id="{A2D9335B-8422-8F6B-C346-5C33B5B0E0BD}"/>
              </a:ext>
            </a:extLst>
          </p:cNvPr>
          <p:cNvSpPr/>
          <p:nvPr/>
        </p:nvSpPr>
        <p:spPr>
          <a:xfrm rot="10800000">
            <a:off x="7437106" y="3775679"/>
            <a:ext cx="235679" cy="891735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2" name="왼쪽 대괄호[L] 71">
            <a:extLst>
              <a:ext uri="{FF2B5EF4-FFF2-40B4-BE49-F238E27FC236}">
                <a16:creationId xmlns:a16="http://schemas.microsoft.com/office/drawing/2014/main" id="{32781713-EA25-3025-FF03-6A0B96E0BE15}"/>
              </a:ext>
            </a:extLst>
          </p:cNvPr>
          <p:cNvSpPr/>
          <p:nvPr/>
        </p:nvSpPr>
        <p:spPr>
          <a:xfrm>
            <a:off x="7675869" y="3765233"/>
            <a:ext cx="235679" cy="891735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3" name="왼쪽 대괄호[L] 72">
            <a:extLst>
              <a:ext uri="{FF2B5EF4-FFF2-40B4-BE49-F238E27FC236}">
                <a16:creationId xmlns:a16="http://schemas.microsoft.com/office/drawing/2014/main" id="{867E4A27-EF83-4B99-5149-F2F254DEA491}"/>
              </a:ext>
            </a:extLst>
          </p:cNvPr>
          <p:cNvSpPr/>
          <p:nvPr/>
        </p:nvSpPr>
        <p:spPr>
          <a:xfrm rot="10800000">
            <a:off x="10042707" y="3775437"/>
            <a:ext cx="235679" cy="891735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75" name="구부러진 연결선[U] 74">
            <a:extLst>
              <a:ext uri="{FF2B5EF4-FFF2-40B4-BE49-F238E27FC236}">
                <a16:creationId xmlns:a16="http://schemas.microsoft.com/office/drawing/2014/main" id="{4221489B-64E2-A81F-EC56-232B9D8DF04C}"/>
              </a:ext>
            </a:extLst>
          </p:cNvPr>
          <p:cNvCxnSpPr>
            <a:cxnSpLocks/>
            <a:stCxn id="73" idx="1"/>
          </p:cNvCxnSpPr>
          <p:nvPr/>
        </p:nvCxnSpPr>
        <p:spPr>
          <a:xfrm flipH="1" flipV="1">
            <a:off x="10002741" y="3991702"/>
            <a:ext cx="275645" cy="229602"/>
          </a:xfrm>
          <a:prstGeom prst="curvedConnector5">
            <a:avLst>
              <a:gd name="adj1" fmla="val -82933"/>
              <a:gd name="adj2" fmla="val -293755"/>
              <a:gd name="adj3" fmla="val 9275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9DE926A1-368E-0A0D-6B20-F971A901F66D}"/>
              </a:ext>
            </a:extLst>
          </p:cNvPr>
          <p:cNvSpPr txBox="1"/>
          <p:nvPr/>
        </p:nvSpPr>
        <p:spPr>
          <a:xfrm>
            <a:off x="10418885" y="4753346"/>
            <a:ext cx="914033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endParaRPr kumimoji="1" lang="ko-KR" altLang="en-US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9" name="구부러진 연결선[U] 78">
            <a:extLst>
              <a:ext uri="{FF2B5EF4-FFF2-40B4-BE49-F238E27FC236}">
                <a16:creationId xmlns:a16="http://schemas.microsoft.com/office/drawing/2014/main" id="{89060B80-96D4-B3EC-0E6D-0250959483F9}"/>
              </a:ext>
            </a:extLst>
          </p:cNvPr>
          <p:cNvCxnSpPr>
            <a:cxnSpLocks/>
            <a:stCxn id="73" idx="1"/>
          </p:cNvCxnSpPr>
          <p:nvPr/>
        </p:nvCxnSpPr>
        <p:spPr>
          <a:xfrm flipH="1" flipV="1">
            <a:off x="7720927" y="3944815"/>
            <a:ext cx="2557459" cy="276489"/>
          </a:xfrm>
          <a:prstGeom prst="curvedConnector5">
            <a:avLst>
              <a:gd name="adj1" fmla="val -8939"/>
              <a:gd name="adj2" fmla="val -243940"/>
              <a:gd name="adj3" fmla="val 54608"/>
            </a:avLst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0E95C2C8-5A9E-A0BA-7B87-EEC3022DCF4E}"/>
              </a:ext>
            </a:extLst>
          </p:cNvPr>
          <p:cNvSpPr txBox="1"/>
          <p:nvPr/>
        </p:nvSpPr>
        <p:spPr>
          <a:xfrm>
            <a:off x="8160178" y="4535293"/>
            <a:ext cx="925253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구부러진 연결선[U] 82">
            <a:extLst>
              <a:ext uri="{FF2B5EF4-FFF2-40B4-BE49-F238E27FC236}">
                <a16:creationId xmlns:a16="http://schemas.microsoft.com/office/drawing/2014/main" id="{9BAF470C-0FBB-DC00-F9DD-00994F46DE00}"/>
              </a:ext>
            </a:extLst>
          </p:cNvPr>
          <p:cNvCxnSpPr>
            <a:cxnSpLocks/>
          </p:cNvCxnSpPr>
          <p:nvPr/>
        </p:nvCxnSpPr>
        <p:spPr>
          <a:xfrm rot="10800000">
            <a:off x="7694223" y="3882424"/>
            <a:ext cx="2276712" cy="109278"/>
          </a:xfrm>
          <a:prstGeom prst="curvedConnector3">
            <a:avLst/>
          </a:prstGeom>
          <a:ln w="28575">
            <a:solidFill>
              <a:srgbClr val="3D61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A307BEB9-2990-9DB2-D45C-FD2852DB4931}"/>
              </a:ext>
            </a:extLst>
          </p:cNvPr>
          <p:cNvSpPr txBox="1"/>
          <p:nvPr/>
        </p:nvSpPr>
        <p:spPr>
          <a:xfrm>
            <a:off x="7874424" y="3517425"/>
            <a:ext cx="1337226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solidFill>
                  <a:srgbClr val="3D6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self-teacher</a:t>
            </a:r>
            <a:endParaRPr kumimoji="1" lang="ko-KR" altLang="en-US" sz="1600" b="1" dirty="0">
              <a:solidFill>
                <a:srgbClr val="3D6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15EF69D-A81F-F2D6-ACE7-DB0C15511A08}"/>
              </a:ext>
            </a:extLst>
          </p:cNvPr>
          <p:cNvSpPr txBox="1"/>
          <p:nvPr/>
        </p:nvSpPr>
        <p:spPr>
          <a:xfrm>
            <a:off x="3695470" y="2998367"/>
            <a:ext cx="8400056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기존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가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4 steps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만에 커버해야 하던걸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1 step</a:t>
            </a:r>
            <a:r>
              <a:rPr kumimoji="1" lang="ko-KR" alt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으로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줄여 오차가 누적되는 걸 줄인다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F4D5A18-27B0-091D-48AC-0CFD696410F3}"/>
              </a:ext>
            </a:extLst>
          </p:cNvPr>
          <p:cNvSpPr txBox="1"/>
          <p:nvPr/>
        </p:nvSpPr>
        <p:spPr>
          <a:xfrm>
            <a:off x="30446" y="6191252"/>
            <a:ext cx="2628412" cy="3620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TRACT, Berthelot et al., 2023</a:t>
            </a:r>
            <a:endParaRPr kumimoji="1" lang="ko-KR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20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67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7" grpId="0"/>
      <p:bldP spid="81" grpId="0"/>
      <p:bldP spid="85" grpId="0"/>
      <p:bldP spid="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id="{F7B41A0F-EB49-826E-4967-F5ABDED95039}"/>
              </a:ext>
            </a:extLst>
          </p:cNvPr>
          <p:cNvSpPr/>
          <p:nvPr/>
        </p:nvSpPr>
        <p:spPr>
          <a:xfrm>
            <a:off x="1820849" y="1685676"/>
            <a:ext cx="8789689" cy="858741"/>
          </a:xfrm>
          <a:prstGeom prst="roundRect">
            <a:avLst/>
          </a:prstGeom>
          <a:solidFill>
            <a:srgbClr val="6D89B3">
              <a:alpha val="16995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A547E8ED-E202-AF93-C269-32B28AFA0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/>
              <a:t>그러면 </a:t>
            </a:r>
            <a:r>
              <a:rPr kumimoji="1" lang="en-US" altLang="ko-KR" dirty="0"/>
              <a:t>teacher</a:t>
            </a:r>
            <a:r>
              <a:rPr kumimoji="1" lang="ko-KR" altLang="en-US" dirty="0"/>
              <a:t>같은 </a:t>
            </a:r>
            <a:r>
              <a:rPr kumimoji="1" lang="en-US" altLang="ko-KR" dirty="0"/>
              <a:t>pre-trained model</a:t>
            </a:r>
            <a:r>
              <a:rPr kumimoji="1" lang="ko-KR" altLang="en-US" dirty="0"/>
              <a:t>없이 </a:t>
            </a:r>
            <a:r>
              <a:rPr kumimoji="1" lang="en-US" altLang="ko-KR" dirty="0"/>
              <a:t>solution map</a:t>
            </a:r>
            <a:r>
              <a:rPr kumimoji="1" lang="ko-KR" altLang="en-US" dirty="0"/>
              <a:t>을 학습하는 </a:t>
            </a:r>
            <a:r>
              <a:rPr kumimoji="1" lang="en-US" altLang="ko-KR" dirty="0"/>
              <a:t>few-step generator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만들고 싶다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4281BE-4891-A024-290B-B2035668A991}"/>
                  </a:ext>
                </a:extLst>
              </p:cNvPr>
              <p:cNvSpPr txBox="1"/>
              <p:nvPr/>
            </p:nvSpPr>
            <p:spPr>
              <a:xfrm>
                <a:off x="1998244" y="1900601"/>
                <a:ext cx="8612294" cy="39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dirty="0">
                    <a:latin typeface="Arial" panose="020B0604020202020204" pitchFamily="34" charset="0"/>
                    <a:cs typeface="Arial" panose="020B0604020202020204" pitchFamily="34" charset="0"/>
                  </a:rPr>
                  <a:t>“Pre-trained model </a:t>
                </a:r>
                <a:r>
                  <a:rPr kumimoji="1" lang="ko-KR" alt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없이도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ko-KR" dirty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kumimoji="1" lang="ko-KR" altLang="en-US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학습하는 </a:t>
                </a:r>
                <a:r>
                  <a:rPr kumimoji="1" lang="en-US" altLang="ko-KR" dirty="0">
                    <a:latin typeface="Arial" panose="020B0604020202020204" pitchFamily="34" charset="0"/>
                    <a:cs typeface="Arial" panose="020B0604020202020204" pitchFamily="34" charset="0"/>
                  </a:rPr>
                  <a:t>few-step generator</a:t>
                </a:r>
                <a:r>
                  <a:rPr kumimoji="1" lang="ko-KR" altLang="en-US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만들 수 있는가</a:t>
                </a:r>
                <a:r>
                  <a:rPr kumimoji="1" lang="en-US" altLang="ko-KR" dirty="0">
                    <a:latin typeface="Arial" panose="020B0604020202020204" pitchFamily="34" charset="0"/>
                    <a:cs typeface="Arial" panose="020B0604020202020204" pitchFamily="34" charset="0"/>
                  </a:rPr>
                  <a:t>?”</a:t>
                </a:r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4281BE-4891-A024-290B-B2035668A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8244" y="1900601"/>
                <a:ext cx="8612294" cy="393762"/>
              </a:xfrm>
              <a:prstGeom prst="rect">
                <a:avLst/>
              </a:prstGeom>
              <a:blipFill>
                <a:blip r:embed="rId3"/>
                <a:stretch>
                  <a:fillRect l="-589" t="-3125" b="-2187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597A991-C5AC-F818-FF84-C9245E53C979}"/>
              </a:ext>
            </a:extLst>
          </p:cNvPr>
          <p:cNvSpPr txBox="1"/>
          <p:nvPr/>
        </p:nvSpPr>
        <p:spPr>
          <a:xfrm>
            <a:off x="755375" y="3542934"/>
            <a:ext cx="4588115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이는 다음의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oracle loss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최소화하는 것과 같다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C41F5E-7607-208B-C68F-30CC482D2293}"/>
                  </a:ext>
                </a:extLst>
              </p:cNvPr>
              <p:cNvSpPr txBox="1"/>
              <p:nvPr/>
            </p:nvSpPr>
            <p:spPr>
              <a:xfrm>
                <a:off x="3329839" y="4138253"/>
                <a:ext cx="6098650" cy="50687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oracle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en-US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C41F5E-7607-208B-C68F-30CC482D2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839" y="4138253"/>
                <a:ext cx="6098650" cy="5068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67C1AD-3914-70D6-C68A-6BD2D447913E}"/>
                  </a:ext>
                </a:extLst>
              </p:cNvPr>
              <p:cNvSpPr txBox="1"/>
              <p:nvPr/>
            </p:nvSpPr>
            <p:spPr>
              <a:xfrm>
                <a:off x="755375" y="4880216"/>
                <a:ext cx="6036845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하지만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oracle solution map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모르므로 근사해야 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67C1AD-3914-70D6-C68A-6BD2D4479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375" y="4880216"/>
                <a:ext cx="6036845" cy="360227"/>
              </a:xfrm>
              <a:prstGeom prst="rect">
                <a:avLst/>
              </a:prstGeom>
              <a:blipFill>
                <a:blip r:embed="rId5"/>
                <a:stretch>
                  <a:fillRect l="-420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B27A7270-B9D4-722B-AAD7-B6D93ED292B0}"/>
              </a:ext>
            </a:extLst>
          </p:cNvPr>
          <p:cNvSpPr txBox="1"/>
          <p:nvPr/>
        </p:nvSpPr>
        <p:spPr>
          <a:xfrm>
            <a:off x="5807507" y="6181444"/>
            <a:ext cx="6443559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장에서 주요하게 사용하는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consistency 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개념에 대해 다시 정리하자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1702F6-986C-97BD-0BC1-55EBF450C445}"/>
              </a:ext>
            </a:extLst>
          </p:cNvPr>
          <p:cNvSpPr txBox="1"/>
          <p:nvPr/>
        </p:nvSpPr>
        <p:spPr>
          <a:xfrm>
            <a:off x="755375" y="3161221"/>
            <a:ext cx="4908716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이런 방식의 접근을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From scratch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방법이라고 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19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AD454E33-6FEF-C056-A1AE-ED146BDED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Consistency </a:t>
            </a:r>
            <a:r>
              <a:rPr kumimoji="1" lang="ko-KR" altLang="en-US" dirty="0"/>
              <a:t>개념은 </a:t>
            </a:r>
            <a:r>
              <a:rPr kumimoji="1" lang="en-US" altLang="ko-KR" dirty="0"/>
              <a:t>ODE</a:t>
            </a:r>
            <a:r>
              <a:rPr kumimoji="1" lang="ko-KR" altLang="en-US" dirty="0"/>
              <a:t>의 </a:t>
            </a:r>
            <a:r>
              <a:rPr kumimoji="1" lang="en-US" altLang="ko-KR" dirty="0"/>
              <a:t>semigroup property </a:t>
            </a:r>
            <a:r>
              <a:rPr kumimoji="1" lang="ko-KR" altLang="en-US" dirty="0"/>
              <a:t>성질로부터 자연스럽게 나온다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BBB2AC-0B5C-4CED-E346-E879901318A0}"/>
                  </a:ext>
                </a:extLst>
              </p:cNvPr>
              <p:cNvSpPr txBox="1"/>
              <p:nvPr/>
            </p:nvSpPr>
            <p:spPr>
              <a:xfrm>
                <a:off x="302149" y="1009815"/>
                <a:ext cx="8497454" cy="10188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3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Semigroup property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ODE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해가 자동적으로 만족하는 수학적인 사실이다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l">
                  <a:lnSpc>
                    <a:spcPct val="13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만일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ODE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해가 유일하다면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ko-KR" sz="1600" i="1" dirty="0" err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 출발해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따라 진행하는 궤적은 딱 하나로 정해진다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l">
                  <a:lnSpc>
                    <a:spcPct val="13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따라서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flow map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 다음과 같은 성질을 만족하는 것은 당연하다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BBB2AC-0B5C-4CED-E346-E879901318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49" y="1009815"/>
                <a:ext cx="8497454" cy="1018869"/>
              </a:xfrm>
              <a:prstGeom prst="rect">
                <a:avLst/>
              </a:prstGeom>
              <a:blipFill>
                <a:blip r:embed="rId3"/>
                <a:stretch>
                  <a:fillRect l="-448" b="-864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BC86CEB-A020-A11C-E5CD-2D04FFFF3E9F}"/>
                  </a:ext>
                </a:extLst>
              </p:cNvPr>
              <p:cNvSpPr txBox="1"/>
              <p:nvPr/>
            </p:nvSpPr>
            <p:spPr>
              <a:xfrm>
                <a:off x="3046675" y="2144782"/>
                <a:ext cx="6098650" cy="403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en-US" i="0">
                          <a:latin typeface="Cambria Math" panose="02040503050406030204" pitchFamily="18" charset="0"/>
                        </a:rPr>
                        <m:t>∘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en-US" i="0">
                          <a:latin typeface="Cambria Math" panose="02040503050406030204" pitchFamily="18" charset="0"/>
                        </a:rPr>
                        <m:t>,  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ko-KR" altLang="en-US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ko-KR" altLang="en-US" i="0">
                          <a:latin typeface="Cambria Math" panose="02040503050406030204" pitchFamily="18" charset="0"/>
                        </a:rPr>
                        <m:t>,  </m:t>
                      </m:r>
                      <m:r>
                        <m:rPr>
                          <m:nor/>
                        </m:rPr>
                        <a:rPr lang="ko-KR" altLang="en-US" i="0">
                          <a:latin typeface="Cambria Math" panose="02040503050406030204" pitchFamily="18" charset="0"/>
                        </a:rPr>
                        <m:t>for all </m:t>
                      </m:r>
                      <m:r>
                        <a:rPr lang="ko-KR" alt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ko-KR" altLang="en-US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ko-KR" altLang="en-US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ko-KR" altLang="en-US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ko-KR" alt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ko-KR" altLang="en-US" i="0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BC86CEB-A020-A11C-E5CD-2D04FFFF3E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675" y="2144782"/>
                <a:ext cx="6098650" cy="403124"/>
              </a:xfrm>
              <a:prstGeom prst="rect">
                <a:avLst/>
              </a:prstGeom>
              <a:blipFill>
                <a:blip r:embed="rId4"/>
                <a:stretch>
                  <a:fillRect b="-2121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5590E9F-F117-3D4B-66AA-6B60D41C469A}"/>
              </a:ext>
            </a:extLst>
          </p:cNvPr>
          <p:cNvSpPr txBox="1"/>
          <p:nvPr/>
        </p:nvSpPr>
        <p:spPr>
          <a:xfrm>
            <a:off x="302149" y="2731330"/>
            <a:ext cx="8731878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특정 목적지까지 한 번에 가는 것과 경유해서 갈 때의 목적지가 결국 동일해야 한다는 의미이다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F5B1C6-BF62-7153-2317-756A582822F5}"/>
                  </a:ext>
                </a:extLst>
              </p:cNvPr>
              <p:cNvSpPr txBox="1"/>
              <p:nvPr/>
            </p:nvSpPr>
            <p:spPr>
              <a:xfrm>
                <a:off x="302149" y="3481311"/>
                <a:ext cx="7212616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sz="1600" i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일때의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매핑을 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consistency function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이라고 하고 다음과 같이 표현한다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F5B1C6-BF62-7153-2317-756A58282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49" y="3481311"/>
                <a:ext cx="7212616" cy="360227"/>
              </a:xfrm>
              <a:prstGeom prst="rect">
                <a:avLst/>
              </a:prstGeom>
              <a:blipFill>
                <a:blip r:embed="rId5"/>
                <a:stretch>
                  <a:fillRect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065427-F8D5-B652-0696-FBE2A8A83DF3}"/>
                  </a:ext>
                </a:extLst>
              </p:cNvPr>
              <p:cNvSpPr txBox="1"/>
              <p:nvPr/>
            </p:nvSpPr>
            <p:spPr>
              <a:xfrm>
                <a:off x="3046675" y="3946036"/>
                <a:ext cx="60986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 ⋅ ,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→0</m:t>
                          </m:r>
                        </m:sub>
                      </m:sSub>
                      <m:d>
                        <m:d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 ⋅ 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065427-F8D5-B652-0696-FBE2A8A83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675" y="3946036"/>
                <a:ext cx="6098650" cy="369332"/>
              </a:xfrm>
              <a:prstGeom prst="rect">
                <a:avLst/>
              </a:prstGeom>
              <a:blipFill>
                <a:blip r:embed="rId6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8D1BB9DE-412A-8EDA-8A59-34DFB52553ED}"/>
              </a:ext>
            </a:extLst>
          </p:cNvPr>
          <p:cNvSpPr txBox="1"/>
          <p:nvPr/>
        </p:nvSpPr>
        <p:spPr>
          <a:xfrm>
            <a:off x="302149" y="4611756"/>
            <a:ext cx="2250937" cy="1542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Global consistency</a:t>
            </a:r>
          </a:p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Self consistency</a:t>
            </a:r>
          </a:p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Local consistency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E8ADEB6-6168-B8D6-8C71-73C4A3232D0A}"/>
                  </a:ext>
                </a:extLst>
              </p:cNvPr>
              <p:cNvSpPr txBox="1"/>
              <p:nvPr/>
            </p:nvSpPr>
            <p:spPr>
              <a:xfrm>
                <a:off x="2553086" y="5169847"/>
                <a:ext cx="6098650" cy="403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,  </m:t>
                      </m:r>
                      <m:r>
                        <m:rPr>
                          <m:nor/>
                        </m:rPr>
                        <a:rPr lang="ko-KR" altLang="en-US" b="0" i="0">
                          <a:latin typeface="Cambria Math" panose="02040503050406030204" pitchFamily="18" charset="0"/>
                        </a:rPr>
                        <m:t>for all 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E8ADEB6-6168-B8D6-8C71-73C4A3232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086" y="5169847"/>
                <a:ext cx="6098650" cy="403124"/>
              </a:xfrm>
              <a:prstGeom prst="rect">
                <a:avLst/>
              </a:prstGeom>
              <a:blipFill>
                <a:blip r:embed="rId7"/>
                <a:stretch>
                  <a:fillRect b="-2187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오른쪽 화살표[R] 17">
            <a:extLst>
              <a:ext uri="{FF2B5EF4-FFF2-40B4-BE49-F238E27FC236}">
                <a16:creationId xmlns:a16="http://schemas.microsoft.com/office/drawing/2014/main" id="{915865C9-0D77-AA97-ECE2-B22881A72B35}"/>
              </a:ext>
            </a:extLst>
          </p:cNvPr>
          <p:cNvSpPr/>
          <p:nvPr/>
        </p:nvSpPr>
        <p:spPr>
          <a:xfrm>
            <a:off x="2623931" y="5307455"/>
            <a:ext cx="285530" cy="1510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9" name="오른쪽 화살표[R] 18">
            <a:extLst>
              <a:ext uri="{FF2B5EF4-FFF2-40B4-BE49-F238E27FC236}">
                <a16:creationId xmlns:a16="http://schemas.microsoft.com/office/drawing/2014/main" id="{EA49E10E-9B7C-2983-9D9B-1B66C3D9C54B}"/>
              </a:ext>
            </a:extLst>
          </p:cNvPr>
          <p:cNvSpPr/>
          <p:nvPr/>
        </p:nvSpPr>
        <p:spPr>
          <a:xfrm flipV="1">
            <a:off x="2623931" y="4744194"/>
            <a:ext cx="285530" cy="152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0" name="오른쪽 화살표[R] 19">
            <a:extLst>
              <a:ext uri="{FF2B5EF4-FFF2-40B4-BE49-F238E27FC236}">
                <a16:creationId xmlns:a16="http://schemas.microsoft.com/office/drawing/2014/main" id="{1E517450-939D-EC6C-222D-AA33307C22E1}"/>
              </a:ext>
            </a:extLst>
          </p:cNvPr>
          <p:cNvSpPr/>
          <p:nvPr/>
        </p:nvSpPr>
        <p:spPr>
          <a:xfrm flipV="1">
            <a:off x="2623931" y="5904425"/>
            <a:ext cx="285530" cy="152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A6FEFD-1197-ADCE-95BB-C934F92F853E}"/>
                  </a:ext>
                </a:extLst>
              </p:cNvPr>
              <p:cNvSpPr txBox="1"/>
              <p:nvPr/>
            </p:nvSpPr>
            <p:spPr>
              <a:xfrm>
                <a:off x="2119022" y="4583176"/>
                <a:ext cx="6098650" cy="403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ko-KR" altLang="en-US" b="1" i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,  </m:t>
                      </m:r>
                      <m:r>
                        <m:rPr>
                          <m:nor/>
                        </m:rPr>
                        <a:rPr lang="ko-KR" altLang="en-US" b="0" i="0">
                          <a:latin typeface="Cambria Math" panose="02040503050406030204" pitchFamily="18" charset="0"/>
                        </a:rPr>
                        <m:t>for all 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A6FEFD-1197-ADCE-95BB-C934F92F8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022" y="4583176"/>
                <a:ext cx="6098650" cy="403124"/>
              </a:xfrm>
              <a:prstGeom prst="rect">
                <a:avLst/>
              </a:prstGeom>
              <a:blipFill>
                <a:blip r:embed="rId8"/>
                <a:stretch>
                  <a:fillRect b="-2121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C921923-DB1E-AB1B-3E1F-ACF4EB904F38}"/>
                  </a:ext>
                </a:extLst>
              </p:cNvPr>
              <p:cNvSpPr txBox="1"/>
              <p:nvPr/>
            </p:nvSpPr>
            <p:spPr>
              <a:xfrm>
                <a:off x="2182633" y="5671469"/>
                <a:ext cx="6098650" cy="618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ko-KR" altLang="en-US" i="0">
                          <a:latin typeface="Cambria Math" panose="02040503050406030204" pitchFamily="18" charset="0"/>
                        </a:rPr>
                        <m:t> </m:t>
                      </m:r>
                      <m:sSup>
                        <m:s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=0,  </m:t>
                      </m:r>
                      <m:sSup>
                        <m:sSup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ko-KR" altLang="en-US" b="1" i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C921923-DB1E-AB1B-3E1F-ACF4EB904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2633" y="5671469"/>
                <a:ext cx="6098650" cy="618311"/>
              </a:xfrm>
              <a:prstGeom prst="rect">
                <a:avLst/>
              </a:prstGeom>
              <a:blipFill>
                <a:blip r:embed="rId9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오른쪽 중괄호[R] 24">
            <a:extLst>
              <a:ext uri="{FF2B5EF4-FFF2-40B4-BE49-F238E27FC236}">
                <a16:creationId xmlns:a16="http://schemas.microsoft.com/office/drawing/2014/main" id="{704A69D2-C2C8-2946-F536-A1DACE70CD71}"/>
              </a:ext>
            </a:extLst>
          </p:cNvPr>
          <p:cNvSpPr/>
          <p:nvPr/>
        </p:nvSpPr>
        <p:spPr>
          <a:xfrm>
            <a:off x="8126233" y="4744194"/>
            <a:ext cx="389614" cy="131263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2DCC53-5A86-03A9-C6B3-78915EE5409C}"/>
              </a:ext>
            </a:extLst>
          </p:cNvPr>
          <p:cNvSpPr txBox="1"/>
          <p:nvPr/>
        </p:nvSpPr>
        <p:spPr>
          <a:xfrm>
            <a:off x="8722581" y="4811033"/>
            <a:ext cx="3288080" cy="1247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다음은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semigroup property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로부터</a:t>
            </a: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나오는 동일한 표현들이고 어디에</a:t>
            </a: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초점을 두는지에 따라 다르게 부르</a:t>
            </a: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고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22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7" grpId="0"/>
      <p:bldP spid="18" grpId="0" animBg="1"/>
      <p:bldP spid="19" grpId="0" animBg="1"/>
      <p:bldP spid="20" grpId="0" animBg="1"/>
      <p:bldP spid="22" grpId="0"/>
      <p:bldP spid="24" grpId="0"/>
      <p:bldP spid="25" grpId="0" animBg="1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59982242-4AFE-B72D-389B-AC29CBDE9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/>
              <a:t>우선 특정 노이즈 레벨에서 데이터분포로의 </a:t>
            </a:r>
            <a:r>
              <a:rPr kumimoji="1" lang="en-US" altLang="ko-KR" dirty="0"/>
              <a:t>flow map</a:t>
            </a:r>
            <a:r>
              <a:rPr kumimoji="1" lang="ko-KR" altLang="en-US" dirty="0"/>
              <a:t>을 학습하는 </a:t>
            </a:r>
            <a:r>
              <a:rPr kumimoji="1" lang="en-US" altLang="ko-KR" dirty="0"/>
              <a:t>Consistency model</a:t>
            </a:r>
            <a:r>
              <a:rPr kumimoji="1" lang="ko-KR" altLang="en-US" dirty="0" err="1"/>
              <a:t>에</a:t>
            </a:r>
            <a:r>
              <a:rPr kumimoji="1" lang="ko-KR" altLang="en-US" dirty="0"/>
              <a:t> 대해 알자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CDBC33-9C8F-3302-0608-FD201BBC920C}"/>
              </a:ext>
            </a:extLst>
          </p:cNvPr>
          <p:cNvSpPr txBox="1"/>
          <p:nvPr/>
        </p:nvSpPr>
        <p:spPr>
          <a:xfrm>
            <a:off x="166977" y="811032"/>
            <a:ext cx="3972562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Consistency Models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(Song et al., 2023)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89FAC-E15A-9B0D-EDCC-402DC271472D}"/>
                  </a:ext>
                </a:extLst>
              </p:cNvPr>
              <p:cNvSpPr txBox="1"/>
              <p:nvPr/>
            </p:nvSpPr>
            <p:spPr>
              <a:xfrm>
                <a:off x="2457947" y="1357847"/>
                <a:ext cx="7343030" cy="4501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sz="20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sz="2000" i="0">
                              <a:latin typeface="Cambria Math" panose="02040503050406030204" pitchFamily="18" charset="0"/>
                            </a:rPr>
                            <m:t>oracle</m:t>
                          </m:r>
                          <m:r>
                            <m:rPr>
                              <m:nor/>
                            </m:rPr>
                            <a:rPr lang="ko-KR" altLang="en-US" sz="20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ko-KR" altLang="en-US" sz="2000" i="0">
                              <a:latin typeface="Cambria Math" panose="02040503050406030204" pitchFamily="18" charset="0"/>
                            </a:rPr>
                            <m:t>CM</m:t>
                          </m:r>
                        </m:sub>
                      </m:sSub>
                      <m:d>
                        <m:dPr>
                          <m:ctrlPr>
                            <a:rPr lang="ko-KR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en-US" sz="2000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sz="20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sz="200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sz="20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ko-KR" altLang="en-US" sz="2000" b="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2000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2000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sz="2000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ko-KR" altLang="en-US" sz="2000" b="0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ko-KR" altLang="en-US" sz="2000" b="0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ko-KR" altLang="en-US" sz="2000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sz="2000" b="0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→0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sz="20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2000" b="1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2000" b="1" i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sz="2000" b="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  <m:r>
                        <a:rPr lang="ko-KR" altLang="en-US" sz="20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D89FAC-E15A-9B0D-EDCC-402DC2714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7947" y="1357847"/>
                <a:ext cx="7343030" cy="450188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93A1C84-24F6-1E5A-6ED8-326BF4CE180D}"/>
              </a:ext>
            </a:extLst>
          </p:cNvPr>
          <p:cNvSpPr txBox="1"/>
          <p:nvPr/>
        </p:nvSpPr>
        <p:spPr>
          <a:xfrm>
            <a:off x="166977" y="1994238"/>
            <a:ext cx="11973149" cy="655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Direct KD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에서부터 곧바로 데이터 분포로의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trajectory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배우려고 했고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trajectory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위의 임의의 점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 출발해서</a:t>
            </a:r>
            <a:b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데이터 분포로의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flow map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배우려고 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8E4D633-3611-F875-3A9E-142A40C66523}"/>
                  </a:ext>
                </a:extLst>
              </p:cNvPr>
              <p:cNvSpPr txBox="1"/>
              <p:nvPr/>
            </p:nvSpPr>
            <p:spPr>
              <a:xfrm>
                <a:off x="437322" y="2836133"/>
                <a:ext cx="6018379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역시나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ko-KR" sz="160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kumimoji="1" lang="en-US" altLang="ko-KR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→0</m:t>
                        </m:r>
                      </m:sub>
                    </m:sSub>
                    <m:d>
                      <m:dPr>
                        <m:ctrlPr>
                          <a:rPr kumimoji="1" lang="en-US" altLang="ko-KR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ko-KR" altLang="en-US" sz="1600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정확하게 계산할 수 없고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이를 근사해야 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8E4D633-3611-F875-3A9E-142A40C66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2836133"/>
                <a:ext cx="6018379" cy="360227"/>
              </a:xfrm>
              <a:prstGeom prst="rect">
                <a:avLst/>
              </a:prstGeom>
              <a:blipFill>
                <a:blip r:embed="rId4"/>
                <a:stretch>
                  <a:fillRect l="-632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3EC8A3C-9154-7064-B8EB-B66A0FFC466E}"/>
                  </a:ext>
                </a:extLst>
              </p:cNvPr>
              <p:cNvSpPr txBox="1"/>
              <p:nvPr/>
            </p:nvSpPr>
            <p:spPr>
              <a:xfrm>
                <a:off x="3446228" y="3276888"/>
                <a:ext cx="5299544" cy="769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sz="2000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ko-KR" altLang="en-US" sz="200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ko-KR" altLang="en-US" sz="2000" i="0"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ko-KR" alt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sz="2000" i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sz="2000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aln/>
                            </m:rP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sub>
                          </m:sSub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2000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2000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sz="2000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≈</m:t>
                          </m:r>
                          <m:sSub>
                            <m:sSub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sz="2000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sz="2000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 sz="2000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ko-KR" altLang="en-US" sz="2000" b="0" i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2000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2000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sz="2000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, </m:t>
                              </m:r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3EC8A3C-9154-7064-B8EB-B66A0FFC46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6228" y="3276888"/>
                <a:ext cx="5299544" cy="769506"/>
              </a:xfrm>
              <a:prstGeom prst="rect">
                <a:avLst/>
              </a:prstGeom>
              <a:blipFill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02CE5E-3E31-E143-276D-11509F8C89BA}"/>
                  </a:ext>
                </a:extLst>
              </p:cNvPr>
              <p:cNvSpPr txBox="1"/>
              <p:nvPr/>
            </p:nvSpPr>
            <p:spPr>
              <a:xfrm>
                <a:off x="7927451" y="3301029"/>
                <a:ext cx="2265364" cy="360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∵</m:t>
                    </m:r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semigroup property)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02CE5E-3E31-E143-276D-11509F8C8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7451" y="3301029"/>
                <a:ext cx="2265364" cy="360612"/>
              </a:xfrm>
              <a:prstGeom prst="rect">
                <a:avLst/>
              </a:prstGeom>
              <a:blipFill>
                <a:blip r:embed="rId6"/>
                <a:stretch>
                  <a:fillRect l="-1676" t="-3448" r="-559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3F789C69-03D7-6A62-3BBA-5A5FAF190F8E}"/>
              </a:ext>
            </a:extLst>
          </p:cNvPr>
          <p:cNvSpPr txBox="1"/>
          <p:nvPr/>
        </p:nvSpPr>
        <p:spPr>
          <a:xfrm>
            <a:off x="4460682" y="4019339"/>
            <a:ext cx="5423280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stop-gradient operator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(gradient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정보를 전달하지 않는다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kumimoji="1" lang="ko-KR" altLang="en-US" sz="1600" dirty="0">
              <a:solidFill>
                <a:srgbClr val="0339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E6986F-DC13-820E-875D-A605580423D2}"/>
                  </a:ext>
                </a:extLst>
              </p:cNvPr>
              <p:cNvSpPr txBox="1"/>
              <p:nvPr/>
            </p:nvSpPr>
            <p:spPr>
              <a:xfrm>
                <a:off x="271556" y="4589326"/>
                <a:ext cx="11868570" cy="95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이를 사용하지 않는다면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target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도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에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영향을 받으므로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타겟에 맞춰 자기 예측을 바꾸는 것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”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과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타겟 자체를 움직여서 자기 예측과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가까워지는 것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”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동시에 할 수 있으므로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극단적인 경우에 양쪽을 모두 상수로 붕괴시켜버리면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loss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값은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되는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trivial collapse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문제가 발생할 수 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E6986F-DC13-820E-875D-A60558042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56" y="4589326"/>
                <a:ext cx="11868570" cy="951543"/>
              </a:xfrm>
              <a:prstGeom prst="rect">
                <a:avLst/>
              </a:prstGeom>
              <a:blipFill>
                <a:blip r:embed="rId7"/>
                <a:stretch>
                  <a:fillRect l="-321" t="-1316" b="-657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모서리가 둥근 직사각형 14">
            <a:extLst>
              <a:ext uri="{FF2B5EF4-FFF2-40B4-BE49-F238E27FC236}">
                <a16:creationId xmlns:a16="http://schemas.microsoft.com/office/drawing/2014/main" id="{0C6FAB63-7BBE-BE59-7D60-16241B548221}"/>
              </a:ext>
            </a:extLst>
          </p:cNvPr>
          <p:cNvSpPr/>
          <p:nvPr/>
        </p:nvSpPr>
        <p:spPr>
          <a:xfrm>
            <a:off x="168189" y="4475654"/>
            <a:ext cx="11858045" cy="1154542"/>
          </a:xfrm>
          <a:prstGeom prst="roundRect">
            <a:avLst/>
          </a:prstGeom>
          <a:noFill/>
          <a:ln w="19050">
            <a:solidFill>
              <a:srgbClr val="0339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EB4D8C-E550-9742-0F05-12A7F46588E6}"/>
              </a:ext>
            </a:extLst>
          </p:cNvPr>
          <p:cNvSpPr txBox="1"/>
          <p:nvPr/>
        </p:nvSpPr>
        <p:spPr>
          <a:xfrm>
            <a:off x="437322" y="5866854"/>
            <a:ext cx="695254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따라서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더 이상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gradient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정보를 전달하지 않으므로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은 상수 취급한다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76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4" grpId="0"/>
      <p:bldP spid="15" grpId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58F58D1E-7AA1-58A7-8BB3-67813C4B333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ko-KR" dirty="0"/>
                  <a:t>Consistency</a:t>
                </a:r>
                <a:r>
                  <a:rPr kumimoji="1" lang="ko-KR" altLang="en-US" dirty="0" err="1"/>
                  <a:t>에</a:t>
                </a:r>
                <a:r>
                  <a:rPr kumimoji="1" lang="ko-KR" altLang="en-US" dirty="0"/>
                  <a:t> 기반한 </a:t>
                </a:r>
                <a:r>
                  <a:rPr kumimoji="1" lang="en-US" altLang="ko-KR" dirty="0"/>
                  <a:t>Stop-gradient</a:t>
                </a:r>
                <a:r>
                  <a:rPr kumimoji="1" lang="ko-KR" altLang="en-US" dirty="0"/>
                  <a:t>와 </a:t>
                </a:r>
                <a14:m>
                  <m:oMath xmlns:m="http://schemas.openxmlformats.org/officeDocument/2006/math"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dirty="0"/>
                  <a:t>의 업데이트 알고리즘</a:t>
                </a:r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58F58D1E-7AA1-58A7-8BB3-67813C4B33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523" t="-13889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459BE3-6317-6365-E017-1E707F75B850}"/>
                  </a:ext>
                </a:extLst>
              </p:cNvPr>
              <p:cNvSpPr txBox="1"/>
              <p:nvPr/>
            </p:nvSpPr>
            <p:spPr>
              <a:xfrm>
                <a:off x="1953867" y="1222675"/>
                <a:ext cx="8284265" cy="4501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sz="20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sz="2000" i="0">
                              <a:latin typeface="Cambria Math" panose="02040503050406030204" pitchFamily="18" charset="0"/>
                            </a:rPr>
                            <m:t>oracle</m:t>
                          </m:r>
                          <m:r>
                            <m:rPr>
                              <m:nor/>
                            </m:rPr>
                            <a:rPr lang="ko-KR" altLang="en-US" sz="20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ko-KR" altLang="en-US" sz="2000" i="0">
                              <a:latin typeface="Cambria Math" panose="02040503050406030204" pitchFamily="18" charset="0"/>
                            </a:rPr>
                            <m:t>CM</m:t>
                          </m:r>
                        </m:sub>
                      </m:sSub>
                      <m:d>
                        <m:dPr>
                          <m:ctrlPr>
                            <a:rPr lang="ko-KR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en-US" sz="2000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sz="20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sz="200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sz="20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ko-KR" altLang="en-US" sz="2000" b="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sz="2000" b="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b="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ko-KR" altLang="en-US" sz="2000" b="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sz="2000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2000" b="1" i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2000" b="1" i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sz="2000" b="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sz="2000" b="0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sz="2000" b="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ko-KR" altLang="en-US" sz="20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sz="200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lang="ko-KR" altLang="en-US" sz="200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  <m:d>
                                <m:dPr>
                                  <m:ctrlPr>
                                    <a:rPr lang="ko-KR" altLang="en-US" sz="20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200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sz="200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Ψ</m:t>
                                      </m:r>
                                    </m:e>
                                    <m:sub>
                                      <m:r>
                                        <a:rPr lang="ko-KR" alt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sz="200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→</m:t>
                                      </m:r>
                                      <m:r>
                                        <a:rPr lang="ko-KR" alt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sz="200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sz="200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ko-KR" alt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sz="20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sz="2000" b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sz="2000" b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ko-KR" altLang="en-US" sz="20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, </m:t>
                                  </m:r>
                                  <m:r>
                                    <a:rPr lang="ko-KR" altLang="en-US" sz="20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sz="20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ko-KR" altLang="en-US" sz="20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ko-KR" altLang="en-US" sz="20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ko-KR" altLang="en-US" sz="20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459BE3-6317-6365-E017-1E707F75B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867" y="1222675"/>
                <a:ext cx="8284265" cy="450188"/>
              </a:xfrm>
              <a:prstGeom prst="rect">
                <a:avLst/>
              </a:prstGeom>
              <a:blipFill>
                <a:blip r:embed="rId4"/>
                <a:stretch>
                  <a:fillRect b="-8108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오른쪽 중괄호[R] 5">
            <a:extLst>
              <a:ext uri="{FF2B5EF4-FFF2-40B4-BE49-F238E27FC236}">
                <a16:creationId xmlns:a16="http://schemas.microsoft.com/office/drawing/2014/main" id="{511579CD-632B-9DE5-5522-8797D3BCB268}"/>
              </a:ext>
            </a:extLst>
          </p:cNvPr>
          <p:cNvSpPr/>
          <p:nvPr/>
        </p:nvSpPr>
        <p:spPr>
          <a:xfrm rot="5400000">
            <a:off x="7148223" y="922351"/>
            <a:ext cx="349858" cy="206733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B63C4B-AA88-6B79-5A09-9F48D7CA8A17}"/>
                  </a:ext>
                </a:extLst>
              </p:cNvPr>
              <p:cNvSpPr txBox="1"/>
              <p:nvPr/>
            </p:nvSpPr>
            <p:spPr>
              <a:xfrm>
                <a:off x="4548146" y="2239178"/>
                <a:ext cx="6072688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consistency</a:t>
                </a:r>
                <a:r>
                  <a:rPr kumimoji="1" lang="ko-KR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성질에 의해 두 함수의 </a:t>
                </a:r>
                <a:r>
                  <a:rPr kumimoji="1" lang="ko-KR" altLang="en-US" sz="16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출력값은</a:t>
                </a:r>
                <a:r>
                  <a:rPr kumimoji="1" lang="ko-KR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kumimoji="1" lang="en-US" altLang="ko-KR" sz="160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ko-KR" sz="160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kumimoji="1" lang="ko-KR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로 같아야 한다</a:t>
                </a:r>
                <a:r>
                  <a:rPr kumimoji="1" lang="en-US" altLang="ko-KR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B63C4B-AA88-6B79-5A09-9F48D7CA8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146" y="2239178"/>
                <a:ext cx="6072688" cy="360227"/>
              </a:xfrm>
              <a:prstGeom prst="rect">
                <a:avLst/>
              </a:prstGeom>
              <a:blipFill>
                <a:blip r:embed="rId5"/>
                <a:stretch>
                  <a:fillRect l="-626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828C392-2C75-B84E-FAA4-8B9736B45124}"/>
              </a:ext>
            </a:extLst>
          </p:cNvPr>
          <p:cNvSpPr txBox="1"/>
          <p:nvPr/>
        </p:nvSpPr>
        <p:spPr>
          <a:xfrm>
            <a:off x="310101" y="2560320"/>
            <a:ext cx="2319866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즉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다음의 과정과 같다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62A11F-9128-5CF3-75EF-FB46B4925D3E}"/>
                  </a:ext>
                </a:extLst>
              </p:cNvPr>
              <p:cNvSpPr txBox="1"/>
              <p:nvPr/>
            </p:nvSpPr>
            <p:spPr>
              <a:xfrm>
                <a:off x="763324" y="2970797"/>
                <a:ext cx="6362639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1.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샘플을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solver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아주 조금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denoise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해서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보낸다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62A11F-9128-5CF3-75EF-FB46B4925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24" y="2970797"/>
                <a:ext cx="6362639" cy="360227"/>
              </a:xfrm>
              <a:prstGeom prst="rect">
                <a:avLst/>
              </a:prstGeom>
              <a:blipFill>
                <a:blip r:embed="rId6"/>
                <a:stretch>
                  <a:fillRect l="-598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D82C99-C617-A884-42EB-FEFF4CB74C6C}"/>
                  </a:ext>
                </a:extLst>
              </p:cNvPr>
              <p:cNvSpPr txBox="1"/>
              <p:nvPr/>
            </p:nvSpPr>
            <p:spPr>
              <a:xfrm>
                <a:off x="763324" y="3391653"/>
                <a:ext cx="7397794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2.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고정하고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모델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kumimoji="1" lang="en-US" altLang="ko-KR" sz="1600" i="0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sub>
                    </m:sSub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에게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시점의 샘플의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clean image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뭐냐고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묻는다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D82C99-C617-A884-42EB-FEFF4CB74C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24" y="3391653"/>
                <a:ext cx="7397794" cy="360227"/>
              </a:xfrm>
              <a:prstGeom prst="rect">
                <a:avLst/>
              </a:prstGeom>
              <a:blipFill>
                <a:blip r:embed="rId7"/>
                <a:stretch>
                  <a:fillRect l="-515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22E5E0-48F9-F861-56AD-242AF40D3F2A}"/>
                  </a:ext>
                </a:extLst>
              </p:cNvPr>
              <p:cNvSpPr txBox="1"/>
              <p:nvPr/>
            </p:nvSpPr>
            <p:spPr>
              <a:xfrm>
                <a:off x="763324" y="3812509"/>
                <a:ext cx="776526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3.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그 답을 정답지 삼아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현재 모델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(student)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시점에서 같은 답을 내도록 학습한다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22E5E0-48F9-F861-56AD-242AF40D3F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24" y="3812509"/>
                <a:ext cx="7765267" cy="360227"/>
              </a:xfrm>
              <a:prstGeom prst="rect">
                <a:avLst/>
              </a:prstGeom>
              <a:blipFill>
                <a:blip r:embed="rId8"/>
                <a:stretch>
                  <a:fillRect l="-490" r="-163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A1DBE569-B5F4-567E-9350-A1AA11B606E1}"/>
              </a:ext>
            </a:extLst>
          </p:cNvPr>
          <p:cNvCxnSpPr>
            <a:cxnSpLocks/>
          </p:cNvCxnSpPr>
          <p:nvPr/>
        </p:nvCxnSpPr>
        <p:spPr>
          <a:xfrm>
            <a:off x="763324" y="6158371"/>
            <a:ext cx="10288988" cy="0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자유형 12">
            <a:extLst>
              <a:ext uri="{FF2B5EF4-FFF2-40B4-BE49-F238E27FC236}">
                <a16:creationId xmlns:a16="http://schemas.microsoft.com/office/drawing/2014/main" id="{042CAD57-577C-4A78-82F4-AEEE5979BA01}"/>
              </a:ext>
            </a:extLst>
          </p:cNvPr>
          <p:cNvSpPr/>
          <p:nvPr/>
        </p:nvSpPr>
        <p:spPr>
          <a:xfrm>
            <a:off x="1057522" y="4914663"/>
            <a:ext cx="9835764" cy="997218"/>
          </a:xfrm>
          <a:custGeom>
            <a:avLst/>
            <a:gdLst>
              <a:gd name="csX0" fmla="*/ 0 w 9835764"/>
              <a:gd name="csY0" fmla="*/ 2870421 h 2870421"/>
              <a:gd name="csX1" fmla="*/ 2568272 w 9835764"/>
              <a:gd name="csY1" fmla="*/ 262393 h 2870421"/>
              <a:gd name="csX2" fmla="*/ 6520070 w 9835764"/>
              <a:gd name="csY2" fmla="*/ 2401294 h 2870421"/>
              <a:gd name="csX3" fmla="*/ 9835764 w 9835764"/>
              <a:gd name="csY3" fmla="*/ 0 h 28704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835764" h="2870421">
                <a:moveTo>
                  <a:pt x="0" y="2870421"/>
                </a:moveTo>
                <a:cubicBezTo>
                  <a:pt x="740797" y="1605501"/>
                  <a:pt x="1481594" y="340581"/>
                  <a:pt x="2568272" y="262393"/>
                </a:cubicBezTo>
                <a:cubicBezTo>
                  <a:pt x="3654950" y="184205"/>
                  <a:pt x="5308821" y="2445026"/>
                  <a:pt x="6520070" y="2401294"/>
                </a:cubicBezTo>
                <a:cubicBezTo>
                  <a:pt x="7731319" y="2357562"/>
                  <a:pt x="8783541" y="1178781"/>
                  <a:pt x="9835764" y="0"/>
                </a:cubicBezTo>
              </a:path>
            </a:pathLst>
          </a:custGeom>
          <a:noFill/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5F014BAB-908A-281F-F4E6-832D19E171E5}"/>
              </a:ext>
            </a:extLst>
          </p:cNvPr>
          <p:cNvCxnSpPr>
            <a:cxnSpLocks/>
          </p:cNvCxnSpPr>
          <p:nvPr/>
        </p:nvCxnSpPr>
        <p:spPr>
          <a:xfrm>
            <a:off x="1932166" y="4813094"/>
            <a:ext cx="0" cy="1345277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직선 연결선[R] 14">
            <a:extLst>
              <a:ext uri="{FF2B5EF4-FFF2-40B4-BE49-F238E27FC236}">
                <a16:creationId xmlns:a16="http://schemas.microsoft.com/office/drawing/2014/main" id="{ED1614BC-C972-6F36-35CB-835E46B7A32B}"/>
              </a:ext>
            </a:extLst>
          </p:cNvPr>
          <p:cNvCxnSpPr>
            <a:cxnSpLocks/>
          </p:cNvCxnSpPr>
          <p:nvPr/>
        </p:nvCxnSpPr>
        <p:spPr>
          <a:xfrm>
            <a:off x="7809505" y="4813094"/>
            <a:ext cx="0" cy="1345277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직선 연결선[R] 15">
            <a:extLst>
              <a:ext uri="{FF2B5EF4-FFF2-40B4-BE49-F238E27FC236}">
                <a16:creationId xmlns:a16="http://schemas.microsoft.com/office/drawing/2014/main" id="{97DFA4B8-EE9F-CA42-BED1-E87E07662F10}"/>
              </a:ext>
            </a:extLst>
          </p:cNvPr>
          <p:cNvCxnSpPr>
            <a:cxnSpLocks/>
          </p:cNvCxnSpPr>
          <p:nvPr/>
        </p:nvCxnSpPr>
        <p:spPr>
          <a:xfrm>
            <a:off x="9097616" y="4813094"/>
            <a:ext cx="0" cy="1345277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44127E5-A916-BD74-BC28-45B1F4EA365C}"/>
                  </a:ext>
                </a:extLst>
              </p:cNvPr>
              <p:cNvSpPr txBox="1"/>
              <p:nvPr/>
            </p:nvSpPr>
            <p:spPr>
              <a:xfrm>
                <a:off x="1759266" y="6192495"/>
                <a:ext cx="377026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b="0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44127E5-A916-BD74-BC28-45B1F4EA3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266" y="6192495"/>
                <a:ext cx="377026" cy="4247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BDFE350-568D-7720-8943-6DA1830A6ABF}"/>
                  </a:ext>
                </a:extLst>
              </p:cNvPr>
              <p:cNvSpPr txBox="1"/>
              <p:nvPr/>
            </p:nvSpPr>
            <p:spPr>
              <a:xfrm>
                <a:off x="7366980" y="6192495"/>
                <a:ext cx="885049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kumimoji="1" lang="en-US" altLang="ko-K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kumimoji="1" lang="en-US" altLang="ko-KR" b="0" i="1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kumimoji="1" lang="en-US" altLang="ko-KR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BDFE350-568D-7720-8943-6DA1830A6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980" y="6192495"/>
                <a:ext cx="885049" cy="4247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0B742DD-146E-33FB-4133-AE9C80EAF100}"/>
                  </a:ext>
                </a:extLst>
              </p:cNvPr>
              <p:cNvSpPr txBox="1"/>
              <p:nvPr/>
            </p:nvSpPr>
            <p:spPr>
              <a:xfrm>
                <a:off x="8924716" y="6192495"/>
                <a:ext cx="345799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1" lang="en-US" altLang="ko-KR" b="0" i="1" dirty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0B742DD-146E-33FB-4133-AE9C80EAF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4716" y="6192495"/>
                <a:ext cx="345799" cy="4247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타원 23">
            <a:extLst>
              <a:ext uri="{FF2B5EF4-FFF2-40B4-BE49-F238E27FC236}">
                <a16:creationId xmlns:a16="http://schemas.microsoft.com/office/drawing/2014/main" id="{DDAE3239-D836-6B83-F762-A296A2903420}"/>
              </a:ext>
            </a:extLst>
          </p:cNvPr>
          <p:cNvSpPr/>
          <p:nvPr/>
        </p:nvSpPr>
        <p:spPr>
          <a:xfrm>
            <a:off x="7690234" y="5558892"/>
            <a:ext cx="238539" cy="24979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29" name="구부러진 연결선[U] 28">
            <a:extLst>
              <a:ext uri="{FF2B5EF4-FFF2-40B4-BE49-F238E27FC236}">
                <a16:creationId xmlns:a16="http://schemas.microsoft.com/office/drawing/2014/main" id="{4E3BEFAC-C391-E29C-E845-D787032F0909}"/>
              </a:ext>
            </a:extLst>
          </p:cNvPr>
          <p:cNvCxnSpPr>
            <a:cxnSpLocks/>
            <a:stCxn id="24" idx="4"/>
          </p:cNvCxnSpPr>
          <p:nvPr/>
        </p:nvCxnSpPr>
        <p:spPr>
          <a:xfrm rot="5400000" flipH="1">
            <a:off x="4702147" y="2701331"/>
            <a:ext cx="352989" cy="5861725"/>
          </a:xfrm>
          <a:prstGeom prst="curvedConnector4">
            <a:avLst>
              <a:gd name="adj1" fmla="val -64761"/>
              <a:gd name="adj2" fmla="val 51017"/>
            </a:avLst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0460F31-C745-0412-DB73-ED203E83E6CA}"/>
                  </a:ext>
                </a:extLst>
              </p:cNvPr>
              <p:cNvSpPr txBox="1"/>
              <p:nvPr/>
            </p:nvSpPr>
            <p:spPr>
              <a:xfrm>
                <a:off x="2806811" y="5490809"/>
                <a:ext cx="556884" cy="387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ko-KR" sz="16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16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sSup>
                            <m:sSupPr>
                              <m:ctrlPr>
                                <a:rPr kumimoji="1" lang="en-US" altLang="ko-KR" sz="1600" b="1" i="1" dirty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ko-KR" sz="1600" b="1" i="1" dirty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r>
                                <a:rPr kumimoji="1" lang="en-US" altLang="ko-KR" sz="1600" b="1" i="0" dirty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kumimoji="1" lang="ko-KR" altLang="en-US" sz="16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0460F31-C745-0412-DB73-ED203E83E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811" y="5490809"/>
                <a:ext cx="556884" cy="387798"/>
              </a:xfrm>
              <a:prstGeom prst="rect">
                <a:avLst/>
              </a:prstGeom>
              <a:blipFill>
                <a:blip r:embed="rId12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타원 31">
            <a:extLst>
              <a:ext uri="{FF2B5EF4-FFF2-40B4-BE49-F238E27FC236}">
                <a16:creationId xmlns:a16="http://schemas.microsoft.com/office/drawing/2014/main" id="{AB82C305-5A0F-3166-8C46-A72E90A9F67E}"/>
              </a:ext>
            </a:extLst>
          </p:cNvPr>
          <p:cNvSpPr/>
          <p:nvPr/>
        </p:nvSpPr>
        <p:spPr>
          <a:xfrm>
            <a:off x="8978345" y="5399205"/>
            <a:ext cx="238539" cy="24979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39" name="구부러진 연결선[U] 38">
            <a:extLst>
              <a:ext uri="{FF2B5EF4-FFF2-40B4-BE49-F238E27FC236}">
                <a16:creationId xmlns:a16="http://schemas.microsoft.com/office/drawing/2014/main" id="{5757A133-6EAC-D66F-82F2-B74F3E180CB7}"/>
              </a:ext>
            </a:extLst>
          </p:cNvPr>
          <p:cNvCxnSpPr>
            <a:cxnSpLocks/>
            <a:stCxn id="32" idx="0"/>
          </p:cNvCxnSpPr>
          <p:nvPr/>
        </p:nvCxnSpPr>
        <p:spPr>
          <a:xfrm rot="16200000" flipH="1" flipV="1">
            <a:off x="5548408" y="1864064"/>
            <a:ext cx="14067" cy="7084347"/>
          </a:xfrm>
          <a:prstGeom prst="curvedConnector4">
            <a:avLst>
              <a:gd name="adj1" fmla="val -1625080"/>
              <a:gd name="adj2" fmla="val 50842"/>
            </a:avLst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57237B6-6608-B8B1-3FAE-154CD08B4199}"/>
                  </a:ext>
                </a:extLst>
              </p:cNvPr>
              <p:cNvSpPr txBox="1"/>
              <p:nvPr/>
            </p:nvSpPr>
            <p:spPr>
              <a:xfrm>
                <a:off x="3134048" y="4977282"/>
                <a:ext cx="459293" cy="387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ko-KR" sz="16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16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kumimoji="1" lang="en-US" altLang="ko-KR" sz="16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</m:oMath>
                  </m:oMathPara>
                </a14:m>
                <a:endParaRPr kumimoji="1" lang="ko-KR" altLang="en-US" sz="16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57237B6-6608-B8B1-3FAE-154CD08B41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048" y="4977282"/>
                <a:ext cx="459293" cy="3877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1D3C3CE-7D68-47F4-259A-B4CAA2A60586}"/>
                  </a:ext>
                </a:extLst>
              </p:cNvPr>
              <p:cNvSpPr txBox="1"/>
              <p:nvPr/>
            </p:nvSpPr>
            <p:spPr>
              <a:xfrm>
                <a:off x="8893459" y="4076768"/>
                <a:ext cx="3289810" cy="585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400" b="1" i="1" dirty="0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kumimoji="1" lang="en-US" altLang="ko-KR" sz="14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400" b="1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400" b="1" i="1" dirty="0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kumimoji="1" lang="en-US" altLang="ko-KR" sz="1400" b="1" i="0" dirty="0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kumimoji="1" lang="en-US" altLang="ko-KR" sz="1400" b="1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400" b="1" i="0" dirty="0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d>
                    <m:r>
                      <a:rPr kumimoji="1" lang="en-US" altLang="ko-KR" sz="1400" b="1" i="0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kumimoji="1" lang="en-US" altLang="ko-KR" sz="1400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400" b="1" i="0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ko-KR" sz="1400" b="1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ko-KR" alt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가 강제되면</a:t>
                </a:r>
                <a:r>
                  <a:rPr kumimoji="1" lang="en-US" altLang="ko-KR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consistency</a:t>
                </a:r>
                <a:br>
                  <a:rPr kumimoji="1" lang="en-US" altLang="ko-KR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조건은 출력을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4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400" b="1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ko-KR" sz="1400" b="1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ko-KR" alt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로 고정한다</a:t>
                </a:r>
                <a:r>
                  <a:rPr kumimoji="1" lang="en-US" altLang="ko-KR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1D3C3CE-7D68-47F4-259A-B4CAA2A60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459" y="4076768"/>
                <a:ext cx="3289810" cy="585610"/>
              </a:xfrm>
              <a:prstGeom prst="rect">
                <a:avLst/>
              </a:prstGeom>
              <a:blipFill>
                <a:blip r:embed="rId14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16E4808-1A0A-DA74-9561-E89440352B61}"/>
                  </a:ext>
                </a:extLst>
              </p:cNvPr>
              <p:cNvSpPr txBox="1"/>
              <p:nvPr/>
            </p:nvSpPr>
            <p:spPr>
              <a:xfrm>
                <a:off x="4556193" y="4594738"/>
                <a:ext cx="369582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ko-KR" alt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ko-KR" altLang="en-US" i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ko-KR" altLang="en-US" i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ko-KR" altLang="en-US" i="1">
                        <a:latin typeface="Cambria Math" panose="02040503050406030204" pitchFamily="18" charset="0"/>
                      </a:rPr>
                      <m:t>𝜇</m:t>
                    </m:r>
                    <m:sSup>
                      <m:sSupPr>
                        <m:ctrlPr>
                          <a:rPr lang="ko-KR" alt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ko-KR" altLang="en-US" i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ko-KR" altLang="en-US" i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ko-KR" altLang="en-US" i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i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r>
                      <a:rPr lang="ko-KR" alt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altLang="ko-KR" dirty="0"/>
                  <a:t>,</a:t>
                </a:r>
                <a:r>
                  <a:rPr lang="ko-KR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ko-KR" i="0" dirty="0" smtClean="0">
                        <a:latin typeface="Cambria Math" panose="02040503050406030204" pitchFamily="18" charset="0"/>
                      </a:rPr>
                      <m:t>=0.999</m:t>
                    </m:r>
                  </m:oMath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16E4808-1A0A-DA74-9561-E89440352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193" y="4594738"/>
                <a:ext cx="3695821" cy="369332"/>
              </a:xfrm>
              <a:prstGeom prst="rect">
                <a:avLst/>
              </a:prstGeom>
              <a:blipFill>
                <a:blip r:embed="rId15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ABCD434-CF90-4921-AD53-DAC499E3CAF5}"/>
                  </a:ext>
                </a:extLst>
              </p:cNvPr>
              <p:cNvSpPr txBox="1"/>
              <p:nvPr/>
            </p:nvSpPr>
            <p:spPr>
              <a:xfrm>
                <a:off x="763324" y="4188709"/>
                <a:ext cx="7954998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4.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그를 이용해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업데이트하고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EMA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반영해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도 업데이트하는 과정을 반복한다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ABCD434-CF90-4921-AD53-DAC499E3C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24" y="4188709"/>
                <a:ext cx="7954998" cy="360227"/>
              </a:xfrm>
              <a:prstGeom prst="rect">
                <a:avLst/>
              </a:prstGeom>
              <a:blipFill>
                <a:blip r:embed="rId16"/>
                <a:stretch>
                  <a:fillRect l="-478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구부러진 연결선[U] 4">
            <a:extLst>
              <a:ext uri="{FF2B5EF4-FFF2-40B4-BE49-F238E27FC236}">
                <a16:creationId xmlns:a16="http://schemas.microsoft.com/office/drawing/2014/main" id="{14DEB038-C0B1-1314-2AB1-B95B8F10C4AD}"/>
              </a:ext>
            </a:extLst>
          </p:cNvPr>
          <p:cNvCxnSpPr>
            <a:cxnSpLocks/>
            <a:stCxn id="32" idx="4"/>
            <a:endCxn id="24" idx="7"/>
          </p:cNvCxnSpPr>
          <p:nvPr/>
        </p:nvCxnSpPr>
        <p:spPr>
          <a:xfrm rot="5400000" flipH="1">
            <a:off x="8468965" y="5020350"/>
            <a:ext cx="53526" cy="1203775"/>
          </a:xfrm>
          <a:prstGeom prst="curvedConnector5">
            <a:avLst>
              <a:gd name="adj1" fmla="val -427082"/>
              <a:gd name="adj2" fmla="val 53503"/>
              <a:gd name="adj3" fmla="val 527082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D133D00-A67C-72CD-5F85-73D229F9F987}"/>
                  </a:ext>
                </a:extLst>
              </p:cNvPr>
              <p:cNvSpPr txBox="1"/>
              <p:nvPr/>
            </p:nvSpPr>
            <p:spPr>
              <a:xfrm>
                <a:off x="9185748" y="3519865"/>
                <a:ext cx="2705228" cy="585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kumimoji="1" lang="en-US" altLang="ko-KR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teacher</a:t>
                </a:r>
                <a:r>
                  <a:rPr kumimoji="1" lang="ko-KR" alt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의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400" b="1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400" b="1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ko-KR" sz="1400" b="1" i="1" dirty="0" err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kumimoji="1" lang="en-US" altLang="ko-KR" sz="1400" b="1" i="0" dirty="0" err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kumimoji="1" lang="en-US" altLang="ko-KR" sz="1400" b="1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400" b="1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ko-KR" sz="1400" b="1" i="1" dirty="0" err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400" b="1" i="0" dirty="0" err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kumimoji="1" lang="en-US" altLang="ko-KR" sz="1400" b="1" i="0" dirty="0" err="1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kumimoji="1" lang="en-US" altLang="ko-KR" sz="1400" b="1" i="1" dirty="0" err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1" lang="ko-KR" alt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가 올바른 </a:t>
                </a:r>
                <a:br>
                  <a:rPr kumimoji="1" lang="en-US" altLang="ko-KR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en-US" altLang="ko-KR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denoising</a:t>
                </a:r>
                <a:r>
                  <a:rPr kumimoji="1" lang="ko-KR" alt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방향을 제공하고</a:t>
                </a:r>
                <a:r>
                  <a:rPr kumimoji="1" lang="en-US" altLang="ko-KR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D133D00-A67C-72CD-5F85-73D229F9F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748" y="3519865"/>
                <a:ext cx="2705228" cy="585288"/>
              </a:xfrm>
              <a:prstGeom prst="rect">
                <a:avLst/>
              </a:prstGeom>
              <a:blipFill>
                <a:blip r:embed="rId17"/>
                <a:stretch>
                  <a:fillRect l="-467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597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4" grpId="0" animBg="1"/>
      <p:bldP spid="31" grpId="0"/>
      <p:bldP spid="32" grpId="0" animBg="1"/>
      <p:bldP spid="41" grpId="0"/>
      <p:bldP spid="42" grpId="0"/>
      <p:bldP spid="44" grpId="0"/>
      <p:bldP spid="45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36F5E56-DE27-41B6-47F0-ECC3BC15F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Pre-trained diffusion model</a:t>
            </a:r>
            <a:r>
              <a:rPr kumimoji="1" lang="ko-KR" altLang="en-US" dirty="0"/>
              <a:t>이 있는 경우 </a:t>
            </a:r>
            <a:r>
              <a:rPr kumimoji="1" lang="en-US" altLang="ko-KR" dirty="0"/>
              <a:t>flow map</a:t>
            </a:r>
            <a:r>
              <a:rPr kumimoji="1" lang="ko-KR" altLang="en-US" dirty="0"/>
              <a:t>을 계산할 수 있고 이를 </a:t>
            </a:r>
            <a:r>
              <a:rPr kumimoji="1" lang="en-US" altLang="ko-KR" dirty="0"/>
              <a:t>CD</a:t>
            </a:r>
            <a:r>
              <a:rPr kumimoji="1" lang="ko-KR" altLang="en-US" dirty="0" err="1"/>
              <a:t>라고</a:t>
            </a:r>
            <a:r>
              <a:rPr kumimoji="1" lang="ko-KR" altLang="en-US" dirty="0"/>
              <a:t> 부른다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39AB084-5BB9-8F24-44D3-340D47AC9D3E}"/>
                  </a:ext>
                </a:extLst>
              </p:cNvPr>
              <p:cNvSpPr txBox="1"/>
              <p:nvPr/>
            </p:nvSpPr>
            <p:spPr>
              <a:xfrm>
                <a:off x="1858449" y="1125564"/>
                <a:ext cx="8284265" cy="45018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sz="20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sz="2000" i="0">
                              <a:latin typeface="Cambria Math" panose="02040503050406030204" pitchFamily="18" charset="0"/>
                            </a:rPr>
                            <m:t>oracle</m:t>
                          </m:r>
                          <m:r>
                            <m:rPr>
                              <m:nor/>
                            </m:rPr>
                            <a:rPr lang="ko-KR" altLang="en-US" sz="20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ko-KR" altLang="en-US" sz="2000" i="0">
                              <a:latin typeface="Cambria Math" panose="02040503050406030204" pitchFamily="18" charset="0"/>
                            </a:rPr>
                            <m:t>CM</m:t>
                          </m:r>
                        </m:sub>
                      </m:sSub>
                      <m:d>
                        <m:dPr>
                          <m:ctrlPr>
                            <a:rPr lang="ko-KR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en-US" sz="2000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sz="20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sz="200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sz="20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sz="2000" b="0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ko-KR" altLang="en-US" sz="2000" b="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sz="20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ko-KR" altLang="en-US" sz="20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sz="20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2000" b="1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2000" b="1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sz="20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sz="2000" b="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sz="20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ko-KR" altLang="en-US" sz="2000" b="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ko-KR" alt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sz="20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lang="ko-KR" alt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  <m:d>
                                <m:dPr>
                                  <m:ctrlPr>
                                    <a:rPr lang="ko-KR" altLang="en-US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200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sz="200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Ψ</m:t>
                                      </m:r>
                                    </m:e>
                                    <m:sub>
                                      <m:r>
                                        <a:rPr lang="ko-KR" altLang="en-US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sz="200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→</m:t>
                                      </m:r>
                                      <m:r>
                                        <a:rPr lang="ko-KR" altLang="en-US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sz="200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sz="200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ko-KR" altLang="en-US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sz="2000" b="1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sz="2000" b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sz="2000" b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sz="2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ko-KR" altLang="en-US" sz="20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 </m:t>
                                  </m:r>
                                  <m:r>
                                    <a:rPr lang="ko-KR" alt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sz="20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ko-KR" altLang="en-US" sz="20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ko-KR" alt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ko-KR" altLang="en-US" sz="20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39AB084-5BB9-8F24-44D3-340D47AC9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8449" y="1125564"/>
                <a:ext cx="8284265" cy="450188"/>
              </a:xfrm>
              <a:prstGeom prst="rect">
                <a:avLst/>
              </a:prstGeom>
              <a:blipFill>
                <a:blip r:embed="rId3"/>
                <a:stretch>
                  <a:fillRect b="-8108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1A1CFCD-5B4E-444F-19C8-9EE6454935B1}"/>
                  </a:ext>
                </a:extLst>
              </p:cNvPr>
              <p:cNvSpPr txBox="1"/>
              <p:nvPr/>
            </p:nvSpPr>
            <p:spPr>
              <a:xfrm>
                <a:off x="437001" y="1735646"/>
                <a:ext cx="5597045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이렇게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바꿨을때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여전히 우리는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ko-KR" alt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ko-KR" alt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ko-KR" alt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ko-KR" alt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ko-KR" altLang="en-US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ko-KR" alt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ko-KR" alt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d>
                  </m:oMath>
                </a14:m>
                <a:r>
                  <a:rPr lang="ko-KR" altLang="en-US" sz="1600" dirty="0" err="1"/>
                  <a:t>를</a:t>
                </a:r>
                <a:r>
                  <a:rPr lang="ko-KR" altLang="en-US" sz="1600" dirty="0"/>
                  <a:t> 알지 못한다</a:t>
                </a:r>
                <a:r>
                  <a:rPr lang="en-US" altLang="ko-KR" sz="1600" dirty="0"/>
                  <a:t>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1A1CFCD-5B4E-444F-19C8-9EE645493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01" y="1735646"/>
                <a:ext cx="5597045" cy="360227"/>
              </a:xfrm>
              <a:prstGeom prst="rect">
                <a:avLst/>
              </a:prstGeom>
              <a:blipFill>
                <a:blip r:embed="rId4"/>
                <a:stretch>
                  <a:fillRect l="-679" b="-13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95B42189-7A33-DDD4-1A0D-47169C28868E}"/>
              </a:ext>
            </a:extLst>
          </p:cNvPr>
          <p:cNvSpPr txBox="1"/>
          <p:nvPr/>
        </p:nvSpPr>
        <p:spPr>
          <a:xfrm>
            <a:off x="437001" y="2144845"/>
            <a:ext cx="839473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Pre-trained diffusion model (teacher)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있다고 가정하면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Solver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이용해서 계산할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2F9F3DF-9BB9-80EB-10E3-9F564A5E0F97}"/>
                  </a:ext>
                </a:extLst>
              </p:cNvPr>
              <p:cNvSpPr txBox="1"/>
              <p:nvPr/>
            </p:nvSpPr>
            <p:spPr>
              <a:xfrm>
                <a:off x="2947283" y="2721045"/>
                <a:ext cx="6106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≈</m:t>
                      </m:r>
                      <m:func>
                        <m:func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Solver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2F9F3DF-9BB9-80EB-10E3-9F564A5E0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7283" y="2721045"/>
                <a:ext cx="6106600" cy="369332"/>
              </a:xfrm>
              <a:prstGeom prst="rect">
                <a:avLst/>
              </a:prstGeom>
              <a:blipFill>
                <a:blip r:embed="rId5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97FA747-607A-B630-B994-6A36C515A2B8}"/>
              </a:ext>
            </a:extLst>
          </p:cNvPr>
          <p:cNvSpPr txBox="1"/>
          <p:nvPr/>
        </p:nvSpPr>
        <p:spPr>
          <a:xfrm>
            <a:off x="437001" y="3450604"/>
            <a:ext cx="5878532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자세하게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DDIM solver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고려한다면 다음과 같이 구할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7F4B9BF-A86B-9DD1-9F07-DC95A0DF4CD5}"/>
                  </a:ext>
                </a:extLst>
              </p:cNvPr>
              <p:cNvSpPr txBox="1"/>
              <p:nvPr/>
            </p:nvSpPr>
            <p:spPr>
              <a:xfrm>
                <a:off x="2980746" y="3953745"/>
                <a:ext cx="6106600" cy="1587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≈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ko-KR" altLang="en-US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ko-KR" altLang="en-US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unc>
                                <m:funcPr>
                                  <m:ctrlPr>
                                    <a:rPr lang="ko-KR" altLang="en-US" b="0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ko-KR" altLang="en-US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func>
                            </m:e>
                            <m:sub>
                              <m:r>
                                <a:rPr lang="ko-KR" altLang="en-US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≈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𝐬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=:</m:t>
                          </m:r>
                          <m:sSubSup>
                            <m:sSubSup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˜"/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acc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  <m:sup>
                              <m:sSup>
                                <m:sSup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</m:sup>
                              </m:sSup>
                            </m:sup>
                          </m:sSubSup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7F4B9BF-A86B-9DD1-9F07-DC95A0DF4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0746" y="3953745"/>
                <a:ext cx="6106600" cy="1587742"/>
              </a:xfrm>
              <a:prstGeom prst="rect">
                <a:avLst/>
              </a:prstGeom>
              <a:blipFill>
                <a:blip r:embed="rId6"/>
                <a:stretch>
                  <a:fillRect b="-317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7429855-2D75-5120-9233-72C690305F91}"/>
              </a:ext>
            </a:extLst>
          </p:cNvPr>
          <p:cNvSpPr txBox="1"/>
          <p:nvPr/>
        </p:nvSpPr>
        <p:spPr>
          <a:xfrm>
            <a:off x="7308996" y="5091931"/>
            <a:ext cx="470513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알기 때문에 </a:t>
            </a:r>
            <a:r>
              <a:rPr kumimoji="1" lang="en-US" altLang="ko-K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r>
              <a:rPr kumimoji="1" lang="ko-KR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는 바로 구할 수 있다</a:t>
            </a:r>
            <a:r>
              <a:rPr kumimoji="1" lang="en-US" altLang="ko-K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3BF8D23-C077-A362-1FE7-EF661F709C3B}"/>
                  </a:ext>
                </a:extLst>
              </p:cNvPr>
              <p:cNvSpPr txBox="1"/>
              <p:nvPr/>
            </p:nvSpPr>
            <p:spPr>
              <a:xfrm>
                <a:off x="2168054" y="5815165"/>
                <a:ext cx="7665057" cy="58214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CD</m:t>
                          </m:r>
                        </m:sub>
                        <m:sup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r>
                        <a:rPr lang="ko-KR" altLang="en-US" i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;</m:t>
                          </m:r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sup>
                          </m:sSup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sub>
                                      </m:sSub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˜"/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</m:acc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b>
                                    <m:sup>
                                      <m:sSup>
                                        <m:sSup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𝜙</m:t>
                                          </m:r>
                                        </m:e>
                                        <m:sup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×</m:t>
                                          </m:r>
                                        </m:sup>
                                      </m:sSup>
                                    </m:sup>
                                  </m:sSub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3BF8D23-C077-A362-1FE7-EF661F709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8054" y="5815165"/>
                <a:ext cx="7665057" cy="5821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932DD33C-86A4-7FDC-DB30-3D621A7F6FF6}"/>
              </a:ext>
            </a:extLst>
          </p:cNvPr>
          <p:cNvSpPr txBox="1"/>
          <p:nvPr/>
        </p:nvSpPr>
        <p:spPr>
          <a:xfrm>
            <a:off x="437001" y="5424789"/>
            <a:ext cx="318548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[Consistency Distillation Loss]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0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3" grpId="0"/>
      <p:bldP spid="14" grpId="0"/>
      <p:bldP spid="18" grpId="0" animBg="1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4BE1E32-F052-1C29-2B8E-16637704A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Pre-trained diffusion model</a:t>
            </a:r>
            <a:r>
              <a:rPr kumimoji="1" lang="ko-KR" altLang="en-US" dirty="0"/>
              <a:t>이 없는 경우는 어떻게 </a:t>
            </a:r>
            <a:r>
              <a:rPr kumimoji="1" lang="ko-KR" altLang="en-US" dirty="0" err="1"/>
              <a:t>해야할까</a:t>
            </a:r>
            <a:r>
              <a:rPr kumimoji="1" lang="en-US" altLang="ko-KR" dirty="0"/>
              <a:t>?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0B4BCD-EE70-A991-A74F-C2B9C43BE082}"/>
                  </a:ext>
                </a:extLst>
              </p:cNvPr>
              <p:cNvSpPr txBox="1"/>
              <p:nvPr/>
            </p:nvSpPr>
            <p:spPr>
              <a:xfrm>
                <a:off x="3181847" y="1853532"/>
                <a:ext cx="6098650" cy="6230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sz="18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sz="1800" i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sz="1800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sz="18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ko-KR" altLang="en-US" sz="1800" i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ko-KR" alt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ko-KR" altLang="en-US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sz="18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8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ko-KR" altLang="en-US" sz="1800" b="0" i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ko-KR" alt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sz="1800" b="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ko-KR" altLang="en-US" sz="1800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1800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sz="1800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sz="1800" b="0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ko-KR" altLang="en-US" sz="18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sz="1800" b="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ko-KR" altLang="en-US" sz="1800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ko-KR" altLang="en-US" sz="18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ko-KR" altLang="en-US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sz="1800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r>
                            <a:rPr lang="ko-KR" altLang="en-US" sz="1800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sz="1800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ko-KR" altLang="en-US" sz="18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ko-KR" altLang="en-US" sz="18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18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sz="1800" b="1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800" b="1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18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ko-KR" altLang="en-US" sz="18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lang="ko-KR" altLang="en-US" sz="1800" b="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sz="1800" b="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ko-KR" altLang="en-US" sz="18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func>
                        </m:e>
                        <m:sub>
                          <m:r>
                            <a:rPr lang="ko-KR" altLang="en-US" sz="18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ko-KR" altLang="en-US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sz="1800" b="1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800" b="1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18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0B4BCD-EE70-A991-A74F-C2B9C43BE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847" y="1853532"/>
                <a:ext cx="6098650" cy="6230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9A25382-38A0-9DE3-5726-4070813421F5}"/>
              </a:ext>
            </a:extLst>
          </p:cNvPr>
          <p:cNvSpPr txBox="1"/>
          <p:nvPr/>
        </p:nvSpPr>
        <p:spPr>
          <a:xfrm>
            <a:off x="477078" y="1493305"/>
            <a:ext cx="319831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다음과 같은 값을 계산해야 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8" name="직선 연결선[R] 7">
            <a:extLst>
              <a:ext uri="{FF2B5EF4-FFF2-40B4-BE49-F238E27FC236}">
                <a16:creationId xmlns:a16="http://schemas.microsoft.com/office/drawing/2014/main" id="{8276CC5A-9BB8-B0FD-5722-3ADB54B8491E}"/>
              </a:ext>
            </a:extLst>
          </p:cNvPr>
          <p:cNvCxnSpPr/>
          <p:nvPr/>
        </p:nvCxnSpPr>
        <p:spPr>
          <a:xfrm>
            <a:off x="7394713" y="2367819"/>
            <a:ext cx="1343771" cy="0"/>
          </a:xfrm>
          <a:prstGeom prst="line">
            <a:avLst/>
          </a:prstGeom>
          <a:ln>
            <a:solidFill>
              <a:srgbClr val="0339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BC63AC-5F57-0D0D-ACFA-9A327072BD09}"/>
                  </a:ext>
                </a:extLst>
              </p:cNvPr>
              <p:cNvSpPr txBox="1"/>
              <p:nvPr/>
            </p:nvSpPr>
            <p:spPr>
              <a:xfrm>
                <a:off x="7092563" y="2415813"/>
                <a:ext cx="3804698" cy="10706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∼</m:t>
                              </m:r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ko-KR" altLang="en-US" b="1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sub>
                              </m:sSub>
                              <m:func>
                                <m:funcPr>
                                  <m:ctrlPr>
                                    <a:rPr lang="ko-KR" altLang="en-US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func>
                              <m:d>
                                <m:dPr>
                                  <m:ctrlPr>
                                    <a:rPr lang="ko-KR" altLang="en-US" b="1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∼</m:t>
                              </m:r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ko-KR" altLang="en-US" b="1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ko-KR" altLang="en-US" b="1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>
                  <a:solidFill>
                    <a:srgbClr val="03397F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BC63AC-5F57-0D0D-ACFA-9A327072B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563" y="2415813"/>
                <a:ext cx="3804698" cy="10706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9ED93A9-DA66-78FC-E1E6-0FF9055074B9}"/>
              </a:ext>
            </a:extLst>
          </p:cNvPr>
          <p:cNvSpPr txBox="1"/>
          <p:nvPr/>
        </p:nvSpPr>
        <p:spPr>
          <a:xfrm>
            <a:off x="477078" y="3724294"/>
            <a:ext cx="5878532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추정치로 간단한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one-sample estimator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고려한다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76F50E-7826-4F2B-EF9D-28672A2BA3DF}"/>
                  </a:ext>
                </a:extLst>
              </p:cNvPr>
              <p:cNvSpPr txBox="1"/>
              <p:nvPr/>
            </p:nvSpPr>
            <p:spPr>
              <a:xfrm>
                <a:off x="3181847" y="4176319"/>
                <a:ext cx="6098650" cy="625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ko-KR" altLang="en-US" b="1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sub>
                      </m:sSub>
                      <m:sSub>
                        <m:sSubPr>
                          <m:ctrlPr>
                            <a:rPr lang="ko-KR" altLang="en-US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acc>
                                <m:accPr>
                                  <m:chr m:val="̂"/>
                                  <m:ctrlP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</m:func>
                        </m:e>
                        <m:sub>
                          <m:r>
                            <a:rPr lang="ko-KR" altLang="en-US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:=−</m:t>
                      </m:r>
                      <m:f>
                        <m:f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𝜖</m:t>
                          </m:r>
                        </m:num>
                        <m:den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76F50E-7826-4F2B-EF9D-28672A2BA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847" y="4176319"/>
                <a:ext cx="6098650" cy="6256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7ACD587-4967-E148-4B49-6A9273418E2D}"/>
                  </a:ext>
                </a:extLst>
              </p:cNvPr>
              <p:cNvSpPr txBox="1"/>
              <p:nvPr/>
            </p:nvSpPr>
            <p:spPr>
              <a:xfrm>
                <a:off x="477078" y="4893801"/>
                <a:ext cx="5307863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 값은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ko-KR" sz="1600" i="1" dirty="0" err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score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에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대한 조건부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불편추정량이다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7ACD587-4967-E148-4B49-6A9273418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78" y="4893801"/>
                <a:ext cx="5307863" cy="360227"/>
              </a:xfrm>
              <a:prstGeom prst="rect">
                <a:avLst/>
              </a:prstGeom>
              <a:blipFill>
                <a:blip r:embed="rId6"/>
                <a:stretch>
                  <a:fillRect l="-477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3384290B-B13F-3DE6-9742-8B813BE54E1E}"/>
              </a:ext>
            </a:extLst>
          </p:cNvPr>
          <p:cNvSpPr txBox="1"/>
          <p:nvPr/>
        </p:nvSpPr>
        <p:spPr>
          <a:xfrm>
            <a:off x="6576360" y="6122505"/>
            <a:ext cx="5615640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다시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DDIM one-step update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에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이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추정량을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플러그인해보자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6996E8-6926-3AEA-818E-6226B49E6E48}"/>
              </a:ext>
            </a:extLst>
          </p:cNvPr>
          <p:cNvSpPr txBox="1"/>
          <p:nvPr/>
        </p:nvSpPr>
        <p:spPr>
          <a:xfrm>
            <a:off x="454947" y="985056"/>
            <a:ext cx="3044488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Consistency Training (CT)</a:t>
            </a:r>
            <a:endParaRPr kumimoji="1"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5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05C3A217-0CD8-F092-83A0-5DAD4BBAC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1-pt score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이용해 </a:t>
            </a:r>
            <a:r>
              <a:rPr kumimoji="1" lang="en-US" altLang="ko-KR" dirty="0"/>
              <a:t>teacher</a:t>
            </a:r>
            <a:r>
              <a:rPr kumimoji="1" lang="ko-KR" altLang="en-US" dirty="0"/>
              <a:t> 없이 </a:t>
            </a:r>
            <a:r>
              <a:rPr kumimoji="1" lang="en-US" altLang="ko-KR" dirty="0"/>
              <a:t>flow map</a:t>
            </a:r>
            <a:r>
              <a:rPr kumimoji="1" lang="ko-KR" altLang="en-US" dirty="0"/>
              <a:t>을 구성할 수 있고 이를 </a:t>
            </a:r>
            <a:r>
              <a:rPr kumimoji="1" lang="en-US" altLang="ko-KR" dirty="0"/>
              <a:t>Consistency Training</a:t>
            </a:r>
            <a:r>
              <a:rPr kumimoji="1" lang="ko-KR" altLang="en-US" dirty="0"/>
              <a:t>이라고 부른다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7D5CAB-F81D-86FD-C5D3-4686A347D728}"/>
                  </a:ext>
                </a:extLst>
              </p:cNvPr>
              <p:cNvSpPr txBox="1"/>
              <p:nvPr/>
            </p:nvSpPr>
            <p:spPr>
              <a:xfrm>
                <a:off x="2742206" y="1551774"/>
                <a:ext cx="6774511" cy="20250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≈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unc>
                                <m:funcPr>
                                  <m:ctrl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func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  </m:t>
                          </m:r>
                          <m:r>
                            <m:rPr>
                              <m:nor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(DDIM)</m:t>
                          </m:r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≈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unc>
                                <m:funcPr>
                                  <m:ctrl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</m:func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  </m:t>
                          </m:r>
                          <m:r>
                            <m:rPr>
                              <m:nor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(1−pt score)</m:t>
                          </m:r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7D5CAB-F81D-86FD-C5D3-4686A347D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2206" y="1551774"/>
                <a:ext cx="6774511" cy="2025042"/>
              </a:xfrm>
              <a:prstGeom prst="rect">
                <a:avLst/>
              </a:prstGeom>
              <a:blipFill>
                <a:blip r:embed="rId2"/>
                <a:stretch>
                  <a:fillRect b="-2469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379629-0C4C-9FB1-5CBF-5B356D56CFA1}"/>
                  </a:ext>
                </a:extLst>
              </p:cNvPr>
              <p:cNvSpPr txBox="1"/>
              <p:nvPr/>
            </p:nvSpPr>
            <p:spPr>
              <a:xfrm>
                <a:off x="381663" y="1017768"/>
                <a:ext cx="617989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로부터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’=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까지의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one-step DDIM update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는 다음과 같다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379629-0C4C-9FB1-5CBF-5B356D56C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63" y="1017768"/>
                <a:ext cx="6179897" cy="360227"/>
              </a:xfrm>
              <a:prstGeom prst="rect">
                <a:avLst/>
              </a:prstGeom>
              <a:blipFill>
                <a:blip r:embed="rId3"/>
                <a:stretch>
                  <a:fillRect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38E0297-1458-5872-8186-BFC9B5ABBBCA}"/>
              </a:ext>
            </a:extLst>
          </p:cNvPr>
          <p:cNvSpPr txBox="1"/>
          <p:nvPr/>
        </p:nvSpPr>
        <p:spPr>
          <a:xfrm>
            <a:off x="381663" y="3750595"/>
            <a:ext cx="9118202" cy="655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 논리는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Denoising score matching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과 비슷하다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Marginal score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원했지만 알 수 없어 조건부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기댓값을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이용해 최적화했던 것과 비슷하다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72E11A-91F1-495E-59AD-09BFA3847D42}"/>
              </a:ext>
            </a:extLst>
          </p:cNvPr>
          <p:cNvSpPr txBox="1"/>
          <p:nvPr/>
        </p:nvSpPr>
        <p:spPr>
          <a:xfrm>
            <a:off x="381663" y="4659464"/>
            <a:ext cx="5384679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이에 기반해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Consistency Training Loss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구성할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66ED057-A42C-28CC-BE3E-561EE83B1681}"/>
                  </a:ext>
                </a:extLst>
              </p:cNvPr>
              <p:cNvSpPr txBox="1"/>
              <p:nvPr/>
            </p:nvSpPr>
            <p:spPr>
              <a:xfrm>
                <a:off x="3042700" y="5195914"/>
                <a:ext cx="6106600" cy="50687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CT</m:t>
                          </m:r>
                        </m:sub>
                        <m:sup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sub>
                                      </m:sSub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66ED057-A42C-28CC-BE3E-561EE83B1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700" y="5195914"/>
                <a:ext cx="6106600" cy="5068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8E9FCD9-E983-7867-717C-F1E2221C9F09}"/>
                  </a:ext>
                </a:extLst>
              </p:cNvPr>
              <p:cNvSpPr txBox="1"/>
              <p:nvPr/>
            </p:nvSpPr>
            <p:spPr>
              <a:xfrm>
                <a:off x="381663" y="5949416"/>
                <a:ext cx="8803116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또 중요한 점은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CD Loss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CT Loss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간의 차이가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Δ</m:t>
                        </m:r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kumimoji="1" lang="en-US" altLang="ko-KR" sz="1600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만큼밖에 차이가 나지 않는다는 것이다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8E9FCD9-E983-7867-717C-F1E2221C9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63" y="5949416"/>
                <a:ext cx="8803116" cy="360227"/>
              </a:xfrm>
              <a:prstGeom prst="rect">
                <a:avLst/>
              </a:prstGeom>
              <a:blipFill>
                <a:blip r:embed="rId5"/>
                <a:stretch>
                  <a:fillRect l="-432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149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A3224B2A-5481-5951-1CF5-89E4F43B209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ko-KR" dirty="0"/>
                  <a:t>Theorem 11.2.1: CM-CT Equivalence up to Error </a:t>
                </a:r>
                <a14:m>
                  <m:oMath xmlns:m="http://schemas.openxmlformats.org/officeDocument/2006/math"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Δ</m:t>
                        </m:r>
                        <m:sSup>
                          <m:sSupPr>
                            <m:ctrlP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kumimoji="1" lang="en-US" altLang="ko-KR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kumimoji="1" lang="ko-KR" altLang="en-US" dirty="0"/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A3224B2A-5481-5951-1CF5-89E4F43B20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523" t="-11111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76C347-2121-5C26-0C8B-92520DB4B4BD}"/>
                  </a:ext>
                </a:extLst>
              </p:cNvPr>
              <p:cNvSpPr txBox="1"/>
              <p:nvPr/>
            </p:nvSpPr>
            <p:spPr>
              <a:xfrm>
                <a:off x="3604923" y="1459263"/>
                <a:ext cx="5049078" cy="1510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Sup>
                            <m:sSubSup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ˆ"/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acc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DDIM</m:t>
                              </m:r>
                            </m:sup>
                          </m:sSubSup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unc>
                                <m:funcPr>
                                  <m:ctrl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func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𝔼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𝔼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𝔼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𝔼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ko-KR" b="0" i="0" smtClean="0">
                              <a:latin typeface="Cambria Math" panose="02040503050406030204" pitchFamily="18" charset="0"/>
                            </a:rPr>
                            <m:t> ⋯</m:t>
                          </m:r>
                          <m:d>
                            <m:dPr>
                              <m:ctrlPr>
                                <a:rPr lang="en-US" altLang="ko-KR" b="0" i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ko-KR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76C347-2121-5C26-0C8B-92520DB4B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923" y="1459263"/>
                <a:ext cx="5049078" cy="1510350"/>
              </a:xfrm>
              <a:prstGeom prst="rect">
                <a:avLst/>
              </a:prstGeom>
              <a:blipFill>
                <a:blip r:embed="rId3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1E24A08-77C7-AF74-2854-7EF5B30AD96C}"/>
              </a:ext>
            </a:extLst>
          </p:cNvPr>
          <p:cNvSpPr txBox="1"/>
          <p:nvPr/>
        </p:nvSpPr>
        <p:spPr>
          <a:xfrm>
            <a:off x="437321" y="1003620"/>
            <a:ext cx="7750840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우선 다음과 같은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one-step DDIM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update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조건부 평균꼴로 표현됨을 보일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7A3429-2F1A-5F97-A8C8-7F3CC407F156}"/>
                  </a:ext>
                </a:extLst>
              </p:cNvPr>
              <p:cNvSpPr txBox="1"/>
              <p:nvPr/>
            </p:nvSpPr>
            <p:spPr>
              <a:xfrm>
                <a:off x="1364642" y="3615690"/>
                <a:ext cx="9529639" cy="9628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CT</m:t>
                              </m:r>
                            </m:sub>
                          </m:sSub>
                          <m:r>
                            <m:rPr>
                              <m:aln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 </m:t>
                              </m:r>
                              <m:sSub>
                                <m:sSubPr>
                                  <m:ctrl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𝔼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ko-KR" alt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DDIM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  <m:sSup>
                                    <m:sSup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ko-KR" alt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ko-KR" altLang="en-US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acc>
                                                <m:accPr>
                                                  <m:chr m:val="ˆ"/>
                                                  <m:ctrlPr>
                                                    <a:rPr lang="ko-KR" altLang="en-US" b="1" i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ko-KR" altLang="en-US" b="1" i="0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  <m: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b>
                                            <m:sup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DDIM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⊤</m:t>
                                      </m:r>
                                    </m:sup>
                                  </m:s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𝔼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ko-KR" alt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DDIM</m:t>
                                          </m:r>
                                        </m:sup>
                                      </m:sSub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∣</m:t>
                                      </m:r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​</m:t>
                                  </m:r>
                                  <m:d>
                                    <m:dPr>
                                      <m:ctrlP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𝔼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ko-KR" alt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ko-KR" altLang="en-US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d>
                                                <m:dPr>
                                                  <m:begChr m:val="‖"/>
                                                  <m:endChr m:val="‖"/>
                                                  <m:ctrlPr>
                                                    <a:rPr lang="ko-KR" altLang="en-US" b="1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ko-KR" altLang="en-US" b="1" i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ko-KR" altLang="en-US" b="1" i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𝐱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ko-KR" altLang="en-US" b="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𝑠</m:t>
                                                      </m:r>
                                                      <m:r>
                                                        <a:rPr lang="ko-KR" altLang="en-US" b="0" i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′</m:t>
                                                      </m:r>
                                                    </m:sub>
                                                  </m:sSub>
                                                  <m:r>
                                                    <a:rPr lang="ko-KR" altLang="en-US" b="0" i="0"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sSubSup>
                                                    <m:sSubSupPr>
                                                      <m:ctrlPr>
                                                        <a:rPr lang="ko-KR" altLang="en-US" b="1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acc>
                                                        <m:accPr>
                                                          <m:chr m:val="ˆ"/>
                                                          <m:ctrlPr>
                                                            <a:rPr lang="ko-KR" altLang="en-US" b="1" i="0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accPr>
                                                        <m:e>
                                                          <m:r>
                                                            <a:rPr lang="ko-KR" altLang="en-US" b="1" i="0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𝐱</m:t>
                                                          </m:r>
                                                        </m:e>
                                                      </m:acc>
                                                    </m:e>
                                                    <m:sub>
                                                      <m:r>
                                                        <a:rPr lang="ko-KR" altLang="en-US" b="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𝑠</m:t>
                                                      </m:r>
                                                      <m:r>
                                                        <a:rPr lang="ko-KR" altLang="en-US" b="0" i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′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ko-KR" altLang="en-US" b="0" i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DDIM</m:t>
                                                      </m:r>
                                                    </m:sup>
                                                  </m:sSubSup>
                                                </m:e>
                                              </m:d>
                                            </m:e>
                                            <m:sub>
                                              <m: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  <m:sup>
                                              <m: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b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7A3429-2F1A-5F97-A8C8-7F3CC407F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642" y="3615690"/>
                <a:ext cx="9529639" cy="9628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BDC680-6968-AB85-0BB7-EA3691CFDA7A}"/>
                  </a:ext>
                </a:extLst>
              </p:cNvPr>
              <p:cNvSpPr txBox="1"/>
              <p:nvPr/>
            </p:nvSpPr>
            <p:spPr>
              <a:xfrm>
                <a:off x="437321" y="3088717"/>
                <a:ext cx="6813660" cy="4078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ko-KR" altLang="en-US" sz="1600" i="1" dirty="0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kumimoji="1" lang="ko-KR" altLang="en-US" sz="16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ko-KR" altLang="en-US" sz="1600" b="1" i="0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ko-KR" altLang="en-US" sz="1600" b="1" i="0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kumimoji="1" lang="ko-KR" altLang="en-US" sz="1600" b="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kumimoji="1" lang="ko-KR" altLang="en-US" sz="1600" b="0" i="0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b>
                        </m:sSub>
                      </m:e>
                    </m:d>
                    <m:r>
                      <a:rPr kumimoji="1" lang="ko-KR" altLang="en-US" sz="1600" b="0" i="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ko-KR" altLang="en-US" sz="1600" b="0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kumimoji="1" lang="ko-KR" altLang="en-US" sz="1600" b="0" i="0" dirty="0">
                        <a:latin typeface="Cambria Math" panose="02040503050406030204" pitchFamily="18" charset="0"/>
                      </a:rPr>
                      <m:t>​</m:t>
                    </m:r>
                    <m:d>
                      <m:dPr>
                        <m:ctrlPr>
                          <a:rPr kumimoji="1" lang="ko-KR" altLang="en-US" sz="1600" b="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ko-KR" altLang="en-US" sz="1600" b="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ko-KR" altLang="en-US" sz="1600" b="0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kumimoji="1" lang="ko-KR" altLang="en-US" sz="1600" b="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ctrlPr>
                              <a:rPr kumimoji="1" lang="ko-KR" altLang="en-US" sz="1600" b="1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ko-KR" altLang="en-US" sz="1600" b="1" i="0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ko-KR" altLang="en-US" sz="1600" b="1" i="0" dirty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kumimoji="1" lang="ko-KR" altLang="en-US" sz="1600" b="0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kumimoji="1" lang="ko-KR" altLang="en-US" sz="1600" b="0" i="0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kumimoji="1" lang="ko-KR" altLang="en-US" sz="1600" b="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kumimoji="1" lang="ko-KR" altLang="en-US" sz="1600" b="0" i="0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ko-KR" altLang="en-US" sz="1600" b="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ko-KR" altLang="en-US" sz="1600" b="0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1" lang="ko-KR" altLang="en-US" sz="1600" b="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1" lang="ko-KR" altLang="en-US" sz="1600" b="0" i="1" dirty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kumimoji="1" lang="ko-KR" altLang="en-US" sz="1600" b="0" i="0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sub>
                        </m:sSub>
                        <m:d>
                          <m:dPr>
                            <m:ctrlPr>
                              <a:rPr kumimoji="1" lang="ko-KR" altLang="en-US" sz="1600" b="1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ko-KR" altLang="en-US" sz="1600" b="1" i="0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ko-KR" altLang="en-US" sz="1600" b="1" i="0" dirty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kumimoji="1" lang="ko-KR" altLang="en-US" sz="1600" b="0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kumimoji="1" lang="ko-KR" altLang="en-US" sz="1600" b="0" i="0" dirty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b>
                            </m:sSub>
                            <m:r>
                              <a:rPr kumimoji="1" lang="ko-KR" altLang="en-US" sz="1600" b="0" i="0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kumimoji="1" lang="ko-KR" altLang="en-US" sz="1600" b="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kumimoji="1" lang="ko-KR" altLang="en-US" sz="1600" b="0" i="0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d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라고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두고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ˆ"/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’</m:t>
                        </m:r>
                      </m:sub>
                      <m:sup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𝐷𝐷𝐼𝑀</m:t>
                        </m:r>
                      </m:sup>
                    </m:sSubSup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주변에서 </a:t>
                </a:r>
                <a:r>
                  <a:rPr kumimoji="1" lang="en-US" altLang="ko-KR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taylor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전개하자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BDC680-6968-AB85-0BB7-EA3691CFD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3088717"/>
                <a:ext cx="6813660" cy="407869"/>
              </a:xfrm>
              <a:prstGeom prst="rect">
                <a:avLst/>
              </a:prstGeom>
              <a:blipFill>
                <a:blip r:embed="rId5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C7FAB64-9074-17E7-9DE7-2F2BADCA7ED4}"/>
                  </a:ext>
                </a:extLst>
              </p:cNvPr>
              <p:cNvSpPr txBox="1"/>
              <p:nvPr/>
            </p:nvSpPr>
            <p:spPr>
              <a:xfrm>
                <a:off x="759349" y="5170611"/>
                <a:ext cx="8448261" cy="1100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CT</m:t>
                              </m:r>
                            </m:sub>
                          </m:sSub>
                          <m:r>
                            <m:rPr>
                              <m:aln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limLow>
                            <m:limLow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groupChr>
                                <m:groupChrPr>
                                  <m:chr m:val="⏟"/>
                                  <m:pos m:val="bot"/>
                                  <m:vertJc m:val="top"/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sSub>
                                    <m:sSubPr>
                                      <m:ctrlP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𝔼</m:t>
                                      </m:r>
                                    </m:e>
                                    <m:sub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sub>
                                  </m:sSub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  <m:d>
                                        <m:d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</m:d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 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​</m:t>
                                      </m:r>
                                      <m:d>
                                        <m:d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e>
                                            <m:sub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ko-KR" altLang="en-US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ko-KR" altLang="en-US" b="1" i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ko-KR" altLang="en-US" b="1" i="0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ko-KR" altLang="en-US" b="0" i="1">
                                                      <a:latin typeface="Cambria Math" panose="02040503050406030204" pitchFamily="18" charset="0"/>
                                                    </a:rPr>
                                                    <m:t>𝑠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e>
                                          </m:d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e>
                                            <m:sub>
                                              <m:sSup>
                                                <m:sSupPr>
                                                  <m:ctrlPr>
                                                    <a:rPr lang="ko-KR" altLang="en-US" b="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ko-KR" altLang="en-US" b="0" i="1">
                                                      <a:latin typeface="Cambria Math" panose="02040503050406030204" pitchFamily="18" charset="0"/>
                                                    </a:rPr>
                                                    <m:t>𝜃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ko-KR" altLang="en-US" b="0" i="0"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</m:sup>
                                              </m:sSup>
                                            </m:sub>
                                          </m:sSub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​</m:t>
                                          </m:r>
                                          <m:d>
                                            <m:dPr>
                                              <m:ctrlPr>
                                                <a:rPr lang="ko-KR" altLang="en-US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ko-KR" altLang="en-US" b="1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acc>
                                                    <m:accPr>
                                                      <m:chr m:val="ˆ"/>
                                                      <m:ctrlPr>
                                                        <a:rPr lang="ko-KR" altLang="en-US" b="1" i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accPr>
                                                    <m:e>
                                                      <m:r>
                                                        <a:rPr lang="ko-KR" altLang="en-US" b="1" i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𝐱</m:t>
                                                      </m:r>
                                                    </m:e>
                                                  </m:acc>
                                                </m:e>
                                                <m:sub>
                                                  <m:r>
                                                    <a:rPr lang="ko-KR" altLang="en-US" b="0" i="1">
                                                      <a:latin typeface="Cambria Math" panose="02040503050406030204" pitchFamily="18" charset="0"/>
                                                    </a:rPr>
                                                    <m:t>𝑠</m:t>
                                                  </m:r>
                                                  <m:r>
                                                    <a:rPr lang="ko-KR" altLang="en-US" b="0" i="0">
                                                      <a:latin typeface="Cambria Math" panose="02040503050406030204" pitchFamily="18" charset="0"/>
                                                    </a:rPr>
                                                    <m:t>′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ko-KR" altLang="en-US" b="0" i="0">
                                                      <a:latin typeface="Cambria Math" panose="02040503050406030204" pitchFamily="18" charset="0"/>
                                                    </a:rPr>
                                                    <m:t>DDIM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  <m: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</m:d>
                                </m:e>
                              </m:groupChr>
                            </m:e>
                            <m:lim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𝓛</m:t>
                                  </m:r>
                                </m:e>
                                <m:sub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𝐂𝐌</m:t>
                                  </m:r>
                                </m:sub>
                              </m:sSub>
                            </m:lim>
                          </m:limLow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ko-KR" alt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b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  <m: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b>
                                          </m:sSub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ko-KR" altLang="en-US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acc>
                                                <m:accPr>
                                                  <m:chr m:val="ˆ"/>
                                                  <m:ctrlPr>
                                                    <a:rPr lang="ko-KR" altLang="en-US" b="1" i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ko-KR" altLang="en-US" b="1" i="0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  <m: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b>
                                            <m:sup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DDIM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  <m: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CM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p>
                                <m:sSup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C7FAB64-9074-17E7-9DE7-2F2BADCA7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349" y="5170611"/>
                <a:ext cx="8448261" cy="1100429"/>
              </a:xfrm>
              <a:prstGeom prst="rect">
                <a:avLst/>
              </a:prstGeom>
              <a:blipFill>
                <a:blip r:embed="rId6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4D755AC-6C2D-EE36-0DAC-166BF0B8721A}"/>
                  </a:ext>
                </a:extLst>
              </p:cNvPr>
              <p:cNvSpPr txBox="1"/>
              <p:nvPr/>
            </p:nvSpPr>
            <p:spPr>
              <a:xfrm>
                <a:off x="437321" y="4694483"/>
                <a:ext cx="546976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두번째 항이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에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의해 사라지므로 아래와 같이 전개된다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4D755AC-6C2D-EE36-0DAC-166BF0B87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4694483"/>
                <a:ext cx="5469767" cy="360227"/>
              </a:xfrm>
              <a:prstGeom prst="rect">
                <a:avLst/>
              </a:prstGeom>
              <a:blipFill>
                <a:blip r:embed="rId7"/>
                <a:stretch>
                  <a:fillRect l="-694" b="-241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0BEC01A-9DA6-02F3-46A1-2B0BD10619ED}"/>
                  </a:ext>
                </a:extLst>
              </p:cNvPr>
              <p:cNvSpPr txBox="1"/>
              <p:nvPr/>
            </p:nvSpPr>
            <p:spPr>
              <a:xfrm>
                <a:off x="6392848" y="5660481"/>
                <a:ext cx="4066754" cy="387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sz="1600" b="0" i="0" dirty="0" smtClean="0">
                          <a:solidFill>
                            <a:srgbClr val="03397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ko-KR" sz="1600" dirty="0" smtClean="0">
                          <a:solidFill>
                            <a:srgbClr val="03397F"/>
                          </a:solidFill>
                          <a:latin typeface="Cambria Math" panose="02040503050406030204" pitchFamily="18" charset="0"/>
                        </a:rPr>
                        <m:t>𝔼</m:t>
                      </m:r>
                      <m:r>
                        <a:rPr kumimoji="1" lang="en-US" altLang="ko-KR" sz="1600" i="1" dirty="0" smtClean="0">
                          <a:solidFill>
                            <a:srgbClr val="03397F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kumimoji="1" lang="en-US" altLang="ko-KR" sz="1600" i="0" dirty="0" smtClean="0">
                          <a:solidFill>
                            <a:srgbClr val="03397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kumimoji="1" lang="en-US" altLang="ko-KR" sz="1600" i="1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1600" i="1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ko-KR" sz="1600" i="1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kumimoji="1" lang="en-US" altLang="ko-KR" sz="1600" i="0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’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kumimoji="1" lang="en-US" altLang="ko-KR" sz="1600" i="1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ko-KR" sz="1600" i="1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ko-KR" sz="1600" i="1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ko-KR" sz="1600" i="1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kumimoji="1" lang="en-US" altLang="ko-KR" sz="1600" i="0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ko-KR" sz="1600" i="1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kumimoji="1" lang="en-US" altLang="ko-KR" sz="1600" i="0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)≤</m:t>
                          </m:r>
                          <m:r>
                            <a:rPr kumimoji="1" lang="en-US" altLang="ko-KR" sz="1600" i="0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kumimoji="1" lang="en-US" altLang="ko-KR" sz="1600" i="1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ko-KR" sz="1600" i="1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ko-KR" sz="1600" i="1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ko-KR" sz="1600" i="1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kumimoji="1" lang="en-US" altLang="ko-KR" sz="1600" i="0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’</m:t>
                              </m:r>
                            </m:sub>
                          </m:sSub>
                          <m:r>
                            <a:rPr kumimoji="1" lang="en-US" altLang="ko-KR" sz="1600" i="0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ko-KR" sz="1600" i="1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ko-KR" sz="1600" i="1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ko-KR" sz="1600" i="1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kumimoji="1" lang="en-US" altLang="ko-KR" sz="1600" i="0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ko-KR" sz="1600" i="0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kumimoji="1" lang="en-US" altLang="ko-KR" sz="1600" i="0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ko-KR" sz="1600" i="0" dirty="0" smtClean="0">
                          <a:solidFill>
                            <a:srgbClr val="03397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ko-KR" sz="1600" i="1" dirty="0" smtClean="0">
                          <a:solidFill>
                            <a:srgbClr val="03397F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kumimoji="1" lang="en-US" altLang="ko-KR" sz="1600" i="0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1" lang="en-US" altLang="ko-KR" sz="1600" i="0" dirty="0" smtClean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p>
                            <m:sSupPr>
                              <m:ctrlPr>
                                <a:rPr kumimoji="1" lang="en-US" altLang="ko-KR" sz="1600" i="1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ko-KR" sz="1600" i="1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kumimoji="1" lang="en-US" altLang="ko-KR" sz="1600" i="0" dirty="0" smtClean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1" lang="ko-KR" altLang="en-US" sz="1600" dirty="0">
                  <a:solidFill>
                    <a:srgbClr val="03397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0BEC01A-9DA6-02F3-46A1-2B0BD10619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848" y="5660481"/>
                <a:ext cx="4066754" cy="387798"/>
              </a:xfrm>
              <a:prstGeom prst="rect">
                <a:avLst/>
              </a:prstGeom>
              <a:blipFill>
                <a:blip r:embed="rId8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5F493761-33B1-8BFF-69AC-C124032354EA}"/>
              </a:ext>
            </a:extLst>
          </p:cNvPr>
          <p:cNvCxnSpPr>
            <a:endCxn id="15" idx="0"/>
          </p:cNvCxnSpPr>
          <p:nvPr/>
        </p:nvCxnSpPr>
        <p:spPr>
          <a:xfrm>
            <a:off x="6551875" y="5660481"/>
            <a:ext cx="1874350" cy="0"/>
          </a:xfrm>
          <a:prstGeom prst="line">
            <a:avLst/>
          </a:prstGeom>
          <a:ln>
            <a:solidFill>
              <a:srgbClr val="0339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2E1B957-34B2-F682-E18E-86622D585536}"/>
              </a:ext>
            </a:extLst>
          </p:cNvPr>
          <p:cNvSpPr txBox="1"/>
          <p:nvPr/>
        </p:nvSpPr>
        <p:spPr>
          <a:xfrm>
            <a:off x="6623488" y="5960474"/>
            <a:ext cx="3605474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Lipschitz condition of trajectory</a:t>
            </a:r>
            <a:endParaRPr kumimoji="1" lang="ko-KR" altLang="en-US" sz="1600" dirty="0">
              <a:solidFill>
                <a:srgbClr val="0339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93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  <p:bldP spid="14" grpId="0"/>
      <p:bldP spid="15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AF7DD310-A60F-B2CD-9BF9-6AECCB897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Teacher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쓰지 않아도 근사적으로 동일한 </a:t>
            </a:r>
            <a:r>
              <a:rPr kumimoji="1" lang="en-US" altLang="ko-KR" dirty="0"/>
              <a:t>loss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보장받을 수 있다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FEE723E-2180-AF71-11B7-0575EAE6F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632" y="1030186"/>
            <a:ext cx="6920736" cy="33656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2A6D7FD-8B95-BCB4-0CC3-D7B3317D03E0}"/>
                  </a:ext>
                </a:extLst>
              </p:cNvPr>
              <p:cNvSpPr txBox="1"/>
              <p:nvPr/>
            </p:nvSpPr>
            <p:spPr>
              <a:xfrm>
                <a:off x="946385" y="4659465"/>
                <a:ext cx="10754867" cy="15424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  <m:t>ℒ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𝐶𝑀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최소화하는 것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(teacher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필요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distillation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방식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과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  <m:t>ℒ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𝐶𝑇</m:t>
                        </m:r>
                      </m:sub>
                    </m:sSub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최소화하는 것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(teacher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불필요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scratch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방식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충분히 작으면 거의 동일한 최적화 문제임을 보장한다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endParaRPr kumimoji="1"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굳이 비싼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teacher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학습시킬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필요없이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그냥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재사용해서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’</m:t>
                        </m:r>
                      </m:sub>
                    </m:sSub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만들어도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teacher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쓴 것과 근사적으로 동일한 학습 신호를 준다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2A6D7FD-8B95-BCB4-0CC3-D7B3317D0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385" y="4659465"/>
                <a:ext cx="10754867" cy="1542474"/>
              </a:xfrm>
              <a:prstGeom prst="rect">
                <a:avLst/>
              </a:prstGeom>
              <a:blipFill>
                <a:blip r:embed="rId3"/>
                <a:stretch>
                  <a:fillRect l="-236" b="-406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5386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F83BF8BE-4CE2-0329-2475-83D1A094B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student network</a:t>
            </a:r>
            <a:r>
              <a:rPr kumimoji="1" lang="ko-KR" altLang="en-US" dirty="0"/>
              <a:t>가 </a:t>
            </a:r>
            <a:r>
              <a:rPr kumimoji="1" lang="en-US" altLang="ko-KR" dirty="0"/>
              <a:t>Local consistency</a:t>
            </a:r>
            <a:r>
              <a:rPr kumimoji="1" lang="ko-KR" altLang="en-US" dirty="0"/>
              <a:t> 조건을 갖게끔 </a:t>
            </a:r>
            <a:r>
              <a:rPr kumimoji="1" lang="en-US" altLang="ko-KR" dirty="0"/>
              <a:t>network</a:t>
            </a:r>
            <a:r>
              <a:rPr kumimoji="1" lang="ko-KR" altLang="en-US" dirty="0"/>
              <a:t> 구조를 강제한다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25FC949-55F3-E2D0-9C0A-5CCE67C5F7BE}"/>
                  </a:ext>
                </a:extLst>
              </p:cNvPr>
              <p:cNvSpPr txBox="1"/>
              <p:nvPr/>
            </p:nvSpPr>
            <p:spPr>
              <a:xfrm>
                <a:off x="461176" y="1065476"/>
                <a:ext cx="9556334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Local consistency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조건인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ko-KR" alt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o-KR" altLang="en-US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ko-KR" altLang="en-US" sz="160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ko-KR" altLang="en-US" sz="1600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sz="16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ko-KR" altLang="en-US" sz="160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ko-KR" altLang="en-US" sz="160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ko-KR" altLang="en-US" sz="160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ko-KR" altLang="en-US" sz="1600">
                        <a:latin typeface="Cambria Math" panose="02040503050406030204" pitchFamily="18" charset="0"/>
                      </a:rPr>
                      <m:t>=</m:t>
                    </m:r>
                    <m:r>
                      <a:rPr lang="ko-KR" altLang="en-US" sz="1600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ko-KR" altLang="en-US" sz="16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sz="160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만족하게하는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EDM formulation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으로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network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표현하자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25FC949-55F3-E2D0-9C0A-5CCE67C5F7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176" y="1065476"/>
                <a:ext cx="9556334" cy="360227"/>
              </a:xfrm>
              <a:prstGeom prst="rect">
                <a:avLst/>
              </a:prstGeom>
              <a:blipFill>
                <a:blip r:embed="rId3"/>
                <a:stretch>
                  <a:fillRect l="-398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1236D1-F4C0-3494-0E71-7C8A1DBCB5C8}"/>
                  </a:ext>
                </a:extLst>
              </p:cNvPr>
              <p:cNvSpPr txBox="1"/>
              <p:nvPr/>
            </p:nvSpPr>
            <p:spPr>
              <a:xfrm>
                <a:off x="3076162" y="1578183"/>
                <a:ext cx="6106600" cy="4137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skip</m:t>
                          </m:r>
                        </m:sub>
                      </m:sSub>
                      <m:d>
                        <m:d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1" i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</m:sSub>
                      <m:d>
                        <m:d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in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noise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1236D1-F4C0-3494-0E71-7C8A1DBCB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162" y="1578183"/>
                <a:ext cx="6106600" cy="413768"/>
              </a:xfrm>
              <a:prstGeom prst="rect">
                <a:avLst/>
              </a:prstGeom>
              <a:blipFill>
                <a:blip r:embed="rId4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5B2C00EF-DE33-5625-C9FB-DF6710D368B9}"/>
              </a:ext>
            </a:extLst>
          </p:cNvPr>
          <p:cNvSpPr txBox="1"/>
          <p:nvPr/>
        </p:nvSpPr>
        <p:spPr>
          <a:xfrm>
            <a:off x="461176" y="2144431"/>
            <a:ext cx="3288080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위 경계조건을 만족하기 위해서는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E458F33-7B14-74BD-F0FD-A9252F6FA8EA}"/>
                  </a:ext>
                </a:extLst>
              </p:cNvPr>
              <p:cNvSpPr txBox="1"/>
              <p:nvPr/>
            </p:nvSpPr>
            <p:spPr>
              <a:xfrm>
                <a:off x="4823761" y="2679589"/>
                <a:ext cx="2544478" cy="4140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ko-KR" sz="1600" i="1" dirty="0" err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1600" i="1" dirty="0" err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ko-KR" sz="1600" i="1" dirty="0" err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m:rPr>
                              <m:sty m:val="p"/>
                            </m:rPr>
                            <a:rPr kumimoji="1" lang="en-US" altLang="ko-KR" sz="1600" b="0" i="1" dirty="0" smtClean="0">
                              <a:latin typeface="Cambria Math" panose="02040503050406030204" pitchFamily="18" charset="0"/>
                            </a:rPr>
                            <m:t>kip</m:t>
                          </m:r>
                        </m:sub>
                      </m:sSub>
                      <m:d>
                        <m:dPr>
                          <m:ctrlPr>
                            <a:rPr kumimoji="1" lang="en-US" altLang="ko-KR" sz="1600" i="0" dirty="0" err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ko-KR" sz="1600" i="0" dirty="0" err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kumimoji="1" lang="en-US" altLang="ko-KR" sz="1600" i="0" dirty="0" err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kumimoji="1" lang="ko-KR" altLang="en-US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aln/>
                        </m:rPr>
                        <a:rPr kumimoji="1" lang="en-US" altLang="ko-KR" sz="1600" i="0" dirty="0" err="1" smtClean="0">
                          <a:latin typeface="Cambria Math" panose="02040503050406030204" pitchFamily="18" charset="0"/>
                        </a:rPr>
                        <m:t>&amp;</m:t>
                      </m:r>
                      <m:r>
                        <a:rPr kumimoji="1" lang="ko-KR" altLang="en-US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kumimoji="1" lang="en-US" altLang="ko-KR" sz="1600" i="1" dirty="0" err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1600" i="1" dirty="0" err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ko-KR" sz="1600" i="1" dirty="0" err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m:rPr>
                              <m:sty m:val="p"/>
                            </m:rPr>
                            <a:rPr kumimoji="1" lang="en-US" altLang="ko-KR" sz="1600" b="0" i="1" dirty="0" smtClean="0">
                              <a:latin typeface="Cambria Math" panose="02040503050406030204" pitchFamily="18" charset="0"/>
                            </a:rPr>
                            <m:t>ut</m:t>
                          </m:r>
                        </m:sub>
                      </m:sSub>
                      <m:d>
                        <m:dPr>
                          <m:ctrlPr>
                            <a:rPr kumimoji="1" lang="en-US" altLang="ko-KR" sz="1600" i="0" dirty="0" err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ko-KR" sz="1600" i="0" dirty="0" err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kumimoji="1" lang="en-US" altLang="ko-KR" sz="1600" i="0" dirty="0" err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E458F33-7B14-74BD-F0FD-A9252F6FA8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761" y="2679589"/>
                <a:ext cx="2544478" cy="414088"/>
              </a:xfrm>
              <a:prstGeom prst="rect">
                <a:avLst/>
              </a:prstGeom>
              <a:blipFill>
                <a:blip r:embed="rId5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42ECCD9-EA4F-4C6C-5D20-72A3CA3E7D85}"/>
              </a:ext>
            </a:extLst>
          </p:cNvPr>
          <p:cNvSpPr txBox="1"/>
          <p:nvPr/>
        </p:nvSpPr>
        <p:spPr>
          <a:xfrm>
            <a:off x="461176" y="3248886"/>
            <a:ext cx="287771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제약을 가지게끔 강제한다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20AF0A-8AE0-51E3-A6C3-316779AA9E77}"/>
              </a:ext>
            </a:extLst>
          </p:cNvPr>
          <p:cNvSpPr txBox="1"/>
          <p:nvPr/>
        </p:nvSpPr>
        <p:spPr>
          <a:xfrm>
            <a:off x="461176" y="4173227"/>
            <a:ext cx="6537367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Consistency Model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가지고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샘플링하는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방법은 크게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가지가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110EF5-4519-A852-0263-3F8CBF120215}"/>
              </a:ext>
            </a:extLst>
          </p:cNvPr>
          <p:cNvSpPr txBox="1"/>
          <p:nvPr/>
        </p:nvSpPr>
        <p:spPr>
          <a:xfrm>
            <a:off x="676779" y="4838846"/>
            <a:ext cx="2446504" cy="951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One-step generation</a:t>
            </a:r>
          </a:p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endParaRPr kumimoji="1"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Multi-step generation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6ED9F73-5442-FBE4-BF23-756ABC86B4F0}"/>
                  </a:ext>
                </a:extLst>
              </p:cNvPr>
              <p:cNvSpPr txBox="1"/>
              <p:nvPr/>
            </p:nvSpPr>
            <p:spPr>
              <a:xfrm>
                <a:off x="4063117" y="4838846"/>
                <a:ext cx="6854825" cy="3839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CM loss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로부터 학습한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sup>
                    </m:sSup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가지고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p>
                        </m:sSup>
                      </m:sub>
                    </m:sSub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ˆ"/>
                                <m:ctrlPr>
                                  <a:rPr kumimoji="1" lang="en-US" altLang="ko-KR" sz="16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ko-KR" sz="160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이용해 바로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샘플링한다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6ED9F73-5442-FBE4-BF23-756ABC86B4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3117" y="4838846"/>
                <a:ext cx="6854825" cy="383951"/>
              </a:xfrm>
              <a:prstGeom prst="rect">
                <a:avLst/>
              </a:prstGeom>
              <a:blipFill>
                <a:blip r:embed="rId6"/>
                <a:stretch>
                  <a:fillRect l="-556" b="-1612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4A2C684A-8C1A-1F5C-15D3-5F5C00E2BD26}"/>
              </a:ext>
            </a:extLst>
          </p:cNvPr>
          <p:cNvCxnSpPr/>
          <p:nvPr/>
        </p:nvCxnSpPr>
        <p:spPr>
          <a:xfrm>
            <a:off x="3123283" y="5030821"/>
            <a:ext cx="8523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3397F72D-CED8-802C-82A8-5CDAE68DFCF1}"/>
              </a:ext>
            </a:extLst>
          </p:cNvPr>
          <p:cNvCxnSpPr/>
          <p:nvPr/>
        </p:nvCxnSpPr>
        <p:spPr>
          <a:xfrm>
            <a:off x="3123283" y="5636445"/>
            <a:ext cx="8523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886C8C5-8DA5-F8A5-0320-76CBEEDD4F52}"/>
              </a:ext>
            </a:extLst>
          </p:cNvPr>
          <p:cNvSpPr txBox="1"/>
          <p:nvPr/>
        </p:nvSpPr>
        <p:spPr>
          <a:xfrm>
            <a:off x="4084123" y="5430162"/>
            <a:ext cx="5828840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denoise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하고 노이즈를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inject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하는 과정을 반복하며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샘플링한다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F52182-1DD0-22DD-2D2A-F1D55CFFB66B}"/>
              </a:ext>
            </a:extLst>
          </p:cNvPr>
          <p:cNvSpPr txBox="1"/>
          <p:nvPr/>
        </p:nvSpPr>
        <p:spPr>
          <a:xfrm>
            <a:off x="7140271" y="6205968"/>
            <a:ext cx="5112297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Multi-step sampling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알고리즘에 대해 간략히 살펴보자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08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A020C457-856A-4EAA-A611-DF6DDFA22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CM’s One-Step or Multi-step sampling</a:t>
            </a:r>
            <a:endParaRPr kumimoji="1"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5D845B3-FC97-F0D5-84DC-7C2A8476A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694" y="1344350"/>
            <a:ext cx="8826611" cy="41693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AF92F91-54DF-E40E-62D3-69FBA87BA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209" y="2226365"/>
            <a:ext cx="2475677" cy="30294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B17931-5183-FAE8-6099-007FA325421A}"/>
              </a:ext>
            </a:extLst>
          </p:cNvPr>
          <p:cNvSpPr txBox="1"/>
          <p:nvPr/>
        </p:nvSpPr>
        <p:spPr>
          <a:xfrm>
            <a:off x="5475045" y="6137827"/>
            <a:ext cx="6705682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지금부터는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Continuous time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Consistency Model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에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대해 살펴보자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94996A-65A9-003B-83A2-F02F5580455B}"/>
              </a:ext>
            </a:extLst>
          </p:cNvPr>
          <p:cNvSpPr txBox="1"/>
          <p:nvPr/>
        </p:nvSpPr>
        <p:spPr>
          <a:xfrm>
            <a:off x="4880875" y="3147351"/>
            <a:ext cx="958917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solidFill>
                  <a:srgbClr val="3D6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denoise</a:t>
            </a:r>
            <a:endParaRPr kumimoji="1" lang="ko-KR" altLang="en-US" sz="1600" b="1" dirty="0">
              <a:solidFill>
                <a:srgbClr val="3D6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97820A-91AC-0513-6207-0CD4A0D65347}"/>
              </a:ext>
            </a:extLst>
          </p:cNvPr>
          <p:cNvSpPr txBox="1"/>
          <p:nvPr/>
        </p:nvSpPr>
        <p:spPr>
          <a:xfrm>
            <a:off x="4880875" y="3969888"/>
            <a:ext cx="1314784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solidFill>
                  <a:srgbClr val="3D6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Inject noise</a:t>
            </a:r>
            <a:endParaRPr kumimoji="1" lang="ko-KR" altLang="en-US" sz="1600" b="1" dirty="0">
              <a:solidFill>
                <a:srgbClr val="3D6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FEABBC-1647-85A1-7A69-190E89C7211F}"/>
                  </a:ext>
                </a:extLst>
              </p:cNvPr>
              <p:cNvSpPr txBox="1"/>
              <p:nvPr/>
            </p:nvSpPr>
            <p:spPr>
              <a:xfrm>
                <a:off x="1036024" y="5655411"/>
                <a:ext cx="10119950" cy="3839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b="1" i="1" dirty="0" smtClean="0">
                            <a:solidFill>
                              <a:srgbClr val="3D61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b="1" i="1" dirty="0" smtClean="0">
                            <a:solidFill>
                              <a:srgbClr val="3D6199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sSup>
                          <m:sSupPr>
                            <m:ctrlPr>
                              <a:rPr kumimoji="1" lang="en-US" altLang="ko-KR" sz="1600" b="1" i="1" dirty="0" smtClean="0">
                                <a:solidFill>
                                  <a:srgbClr val="3D619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b="1" i="1" dirty="0" smtClean="0">
                                <a:solidFill>
                                  <a:srgbClr val="3D6199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kumimoji="1" lang="en-US" altLang="ko-KR" sz="1600" b="1" i="1" dirty="0" smtClean="0">
                                <a:solidFill>
                                  <a:srgbClr val="3D6199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sup>
                        </m:sSup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noise sample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clean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하게 매핑하는 함수이므로 계속 노이즈를 주입하고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denoise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하는 과정을 반복한다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FEABBC-1647-85A1-7A69-190E89C721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024" y="5655411"/>
                <a:ext cx="10119950" cy="383951"/>
              </a:xfrm>
              <a:prstGeom prst="rect">
                <a:avLst/>
              </a:prstGeom>
              <a:blipFill>
                <a:blip r:embed="rId4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020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C93D4DF4-0964-3325-467D-6CE190215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Continuous time</a:t>
            </a:r>
            <a:r>
              <a:rPr kumimoji="1" lang="ko-KR" altLang="en-US" dirty="0"/>
              <a:t>에서의 </a:t>
            </a:r>
            <a:r>
              <a:rPr kumimoji="1" lang="en-US" altLang="ko-KR" dirty="0"/>
              <a:t>Consistency model loss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유도하자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E2E9BC-1BB0-18BA-7311-45FA16BDCD2F}"/>
              </a:ext>
            </a:extLst>
          </p:cNvPr>
          <p:cNvSpPr txBox="1"/>
          <p:nvPr/>
        </p:nvSpPr>
        <p:spPr>
          <a:xfrm>
            <a:off x="612251" y="1447137"/>
            <a:ext cx="449514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Local consistency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만족해야 한다는 관점에서 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92F75BF9-9980-40B5-6F81-FFD4B04985CB}"/>
              </a:ext>
            </a:extLst>
          </p:cNvPr>
          <p:cNvGrpSpPr/>
          <p:nvPr/>
        </p:nvGrpSpPr>
        <p:grpSpPr>
          <a:xfrm>
            <a:off x="2295278" y="1956025"/>
            <a:ext cx="8285257" cy="642484"/>
            <a:chOff x="1796995" y="1701584"/>
            <a:chExt cx="8285257" cy="6424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9F3271FA-E2BF-34AF-3FA4-E9741BF95EBA}"/>
                    </a:ext>
                  </a:extLst>
                </p:cNvPr>
                <p:cNvSpPr txBox="1"/>
                <p:nvPr/>
              </p:nvSpPr>
              <p:spPr>
                <a:xfrm>
                  <a:off x="1796995" y="1701584"/>
                  <a:ext cx="2409245" cy="61831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ko-KR" alt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ko-KR" alt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ko-KR" altLang="en-US" i="1">
                                <a:latin typeface="Cambria Math" panose="02040503050406030204" pitchFamily="18" charset="0"/>
                              </a:rPr>
                              <m:t>𝑑𝑠</m:t>
                            </m:r>
                          </m:den>
                        </m:f>
                        <m:r>
                          <a:rPr lang="ko-KR" altLang="en-US" i="0">
                            <a:latin typeface="Cambria Math" panose="02040503050406030204" pitchFamily="18" charset="0"/>
                          </a:rPr>
                          <m:t> </m:t>
                        </m:r>
                        <m:sSup>
                          <m:sSupPr>
                            <m:ctrlPr>
                              <a:rPr lang="ko-KR" alt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ko-KR" altLang="en-US" i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ko-KR" altLang="en-US" b="1" i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ko-KR" altLang="en-US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ko-KR" altLang="en-US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ko-KR" altLang="en-US" b="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ko-KR" altLang="en-US" b="0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b="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ko-KR" altLang="en-US" b="0" i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9F3271FA-E2BF-34AF-3FA4-E9741BF95E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6995" y="1701584"/>
                  <a:ext cx="2409245" cy="618311"/>
                </a:xfrm>
                <a:prstGeom prst="rect">
                  <a:avLst/>
                </a:prstGeom>
                <a:blipFill>
                  <a:blip r:embed="rId2"/>
                  <a:stretch>
                    <a:fillRect b="-6122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465BD27-3D0B-C47F-6A4E-B598E9434D01}"/>
                    </a:ext>
                  </a:extLst>
                </p:cNvPr>
                <p:cNvSpPr txBox="1"/>
                <p:nvPr/>
              </p:nvSpPr>
              <p:spPr>
                <a:xfrm>
                  <a:off x="3975652" y="1701584"/>
                  <a:ext cx="6106600" cy="6424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ko-KR" altLang="en-US" sz="1800" b="0" i="0" smtClean="0">
                            <a:latin typeface="Cambria Math" panose="02040503050406030204" pitchFamily="18" charset="0"/>
                          </a:rPr>
                          <m:t>⟺ </m:t>
                        </m:r>
                        <m:d>
                          <m:dPr>
                            <m:ctrlPr>
                              <a:rPr lang="ko-KR" altLang="en-US" sz="18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  <m:t>𝛻</m:t>
                                </m:r>
                              </m:e>
                              <m:sub>
                                <m:r>
                                  <a:rPr lang="ko-KR" altLang="en-US" sz="1800" b="1" i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ko-KR" altLang="en-US" sz="1800" b="0" i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  <m:d>
                          <m:dPr>
                            <m:ctrlPr>
                              <a:rPr lang="ko-KR" altLang="en-US" sz="1800" b="1" i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ko-KR" altLang="en-US" sz="18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ko-KR" altLang="en-US" sz="1800" b="0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sz="1800" b="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ko-KR" altLang="en-US" sz="1800" b="0" i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altLang="ko-KR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ko-KR" sz="1800" b="0" i="1" smtClean="0">
                                <a:latin typeface="Cambria Math" panose="02040503050406030204" pitchFamily="18" charset="0"/>
                              </a:rPr>
                              <m:t>d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ko-KR" sz="1800" b="0" i="1" smtClean="0">
                                <a:latin typeface="Cambria Math" panose="02040503050406030204" pitchFamily="18" charset="0"/>
                              </a:rPr>
                              <m:t>ds</m:t>
                            </m:r>
                          </m:den>
                        </m:f>
                        <m:r>
                          <a:rPr lang="ko-KR" altLang="en-US" b="1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altLang="ko-KR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ko-KR" sz="1800" b="0" i="1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altLang="ko-KR" sz="1800" b="0" i="1" smtClean="0">
                            <a:latin typeface="Cambria Math" panose="02040503050406030204" pitchFamily="18" charset="0"/>
                          </a:rPr>
                          <m:t>)+</m:t>
                        </m:r>
                        <m:d>
                          <m:dPr>
                            <m:ctrlPr>
                              <a:rPr lang="ko-KR" altLang="en-US" sz="18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ko-KR" altLang="en-US" sz="1800" b="0" i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  <m:d>
                          <m:dPr>
                            <m:ctrlPr>
                              <a:rPr lang="ko-KR" altLang="en-US" sz="1800" b="1" i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ko-KR" altLang="en-US" sz="18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ko-KR" altLang="en-US" sz="1800" b="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ko-KR" altLang="en-US" sz="1800" b="0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sz="1800" b="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ko-KR" altLang="en-US" sz="1800" b="0" i="0">
                            <a:latin typeface="Cambria Math" panose="02040503050406030204" pitchFamily="18" charset="0"/>
                          </a:rPr>
                          <m:t>=0.</m:t>
                        </m:r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465BD27-3D0B-C47F-6A4E-B598E9434D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5652" y="1701584"/>
                  <a:ext cx="6106600" cy="642484"/>
                </a:xfrm>
                <a:prstGeom prst="rect">
                  <a:avLst/>
                </a:prstGeom>
                <a:blipFill>
                  <a:blip r:embed="rId3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" name="직선 연결선[R] 11">
            <a:extLst>
              <a:ext uri="{FF2B5EF4-FFF2-40B4-BE49-F238E27FC236}">
                <a16:creationId xmlns:a16="http://schemas.microsoft.com/office/drawing/2014/main" id="{1F14513E-3D93-FA60-7AD5-F3911797F412}"/>
              </a:ext>
            </a:extLst>
          </p:cNvPr>
          <p:cNvCxnSpPr/>
          <p:nvPr/>
        </p:nvCxnSpPr>
        <p:spPr>
          <a:xfrm>
            <a:off x="7052807" y="2574336"/>
            <a:ext cx="755374" cy="0"/>
          </a:xfrm>
          <a:prstGeom prst="line">
            <a:avLst/>
          </a:prstGeom>
          <a:ln>
            <a:solidFill>
              <a:srgbClr val="3D6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69EE597-07FD-1BA8-EBEC-86C9C8F37191}"/>
              </a:ext>
            </a:extLst>
          </p:cNvPr>
          <p:cNvSpPr txBox="1"/>
          <p:nvPr/>
        </p:nvSpPr>
        <p:spPr>
          <a:xfrm>
            <a:off x="6797147" y="2566864"/>
            <a:ext cx="1266693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3D6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 velocity</a:t>
            </a:r>
            <a:endParaRPr kumimoji="1" lang="ko-KR" altLang="en-US" sz="1600" dirty="0">
              <a:solidFill>
                <a:srgbClr val="3D6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64CAA0-8C00-AB8A-76BC-BFB45901EF7F}"/>
              </a:ext>
            </a:extLst>
          </p:cNvPr>
          <p:cNvSpPr txBox="1"/>
          <p:nvPr/>
        </p:nvSpPr>
        <p:spPr>
          <a:xfrm>
            <a:off x="612251" y="3029234"/>
            <a:ext cx="859081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다음과 같은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PINN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과 비슷한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최소화하는 방안을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continuous time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 생각해볼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A53779-36A3-58F9-859E-172EBC317D23}"/>
                  </a:ext>
                </a:extLst>
              </p:cNvPr>
              <p:cNvSpPr txBox="1"/>
              <p:nvPr/>
            </p:nvSpPr>
            <p:spPr>
              <a:xfrm>
                <a:off x="3384606" y="3538315"/>
                <a:ext cx="6106600" cy="742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 </m:t>
                          </m:r>
                        </m:e>
                      </m:func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num>
                                    <m:den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𝑑𝑠</m:t>
                                      </m:r>
                                    </m:den>
                                  </m:f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 </m:t>
                                  </m:r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A53779-36A3-58F9-859E-172EBC317D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4606" y="3538315"/>
                <a:ext cx="6106600" cy="7421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DA831C9-497F-9B38-B1C3-07CD022F7A15}"/>
                  </a:ext>
                </a:extLst>
              </p:cNvPr>
              <p:cNvSpPr txBox="1"/>
              <p:nvPr/>
            </p:nvSpPr>
            <p:spPr>
              <a:xfrm>
                <a:off x="612251" y="4558438"/>
                <a:ext cx="10424264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여기서는 이 관점이 아닌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discrete time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에서의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으로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보내 스텝 수가 무한한 경우의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discrete loss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보려한다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DA831C9-497F-9B38-B1C3-07CD022F7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51" y="4558438"/>
                <a:ext cx="10424264" cy="360227"/>
              </a:xfrm>
              <a:prstGeom prst="rect">
                <a:avLst/>
              </a:prstGeom>
              <a:blipFill>
                <a:blip r:embed="rId5"/>
                <a:stretch>
                  <a:fillRect l="-365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0FDA4D1E-C6B2-AB69-97F4-08576AFEDC2C}"/>
              </a:ext>
            </a:extLst>
          </p:cNvPr>
          <p:cNvSpPr txBox="1"/>
          <p:nvPr/>
        </p:nvSpPr>
        <p:spPr>
          <a:xfrm>
            <a:off x="612251" y="4918665"/>
            <a:ext cx="401584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Consistency Model Loss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다시 떠올리자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5AF97B6-AF98-AB5E-F816-DF2CBDE71FA1}"/>
                  </a:ext>
                </a:extLst>
              </p:cNvPr>
              <p:cNvSpPr txBox="1"/>
              <p:nvPr/>
            </p:nvSpPr>
            <p:spPr>
              <a:xfrm>
                <a:off x="2688866" y="5449418"/>
                <a:ext cx="7498080" cy="39177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CM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r>
                        <a:rPr lang="ko-KR" altLang="en-US" i="0"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 </m:t>
                          </m:r>
                          <m:sSubSup>
                            <m:sSub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p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sup>
                                      </m:sSup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​</m:t>
                                  </m:r>
                                  <m:d>
                                    <m:d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Ψ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→</m:t>
                                          </m:r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ko-KR" alt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b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5AF97B6-AF98-AB5E-F816-DF2CBDE71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866" y="5449418"/>
                <a:ext cx="7498080" cy="391774"/>
              </a:xfrm>
              <a:prstGeom prst="rect">
                <a:avLst/>
              </a:prstGeom>
              <a:blipFill>
                <a:blip r:embed="rId6"/>
                <a:stretch>
                  <a:fillRect b="-15152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535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7BA9418D-0FBD-3B19-0E0C-F69D4DFFF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Q. teacher</a:t>
            </a:r>
            <a:r>
              <a:rPr kumimoji="1" lang="ko-KR" altLang="en-US" dirty="0"/>
              <a:t> 기반의 </a:t>
            </a:r>
            <a:r>
              <a:rPr kumimoji="1" lang="en-US" altLang="ko-KR" dirty="0"/>
              <a:t>objective</a:t>
            </a:r>
            <a:r>
              <a:rPr kumimoji="1" lang="ko-KR" altLang="en-US" dirty="0"/>
              <a:t>가 아닌 </a:t>
            </a:r>
            <a:r>
              <a:rPr kumimoji="1" lang="en-US" altLang="ko-KR" dirty="0"/>
              <a:t>PINN</a:t>
            </a:r>
            <a:r>
              <a:rPr kumimoji="1" lang="ko-KR" altLang="en-US" dirty="0"/>
              <a:t> 방식의 </a:t>
            </a:r>
            <a:r>
              <a:rPr kumimoji="1" lang="en-US" altLang="ko-KR" dirty="0"/>
              <a:t>loss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선택할 경우 발생하는 문제</a:t>
            </a:r>
            <a:r>
              <a:rPr kumimoji="1" lang="en-US" altLang="ko-KR" dirty="0"/>
              <a:t>?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D4C49E-A5CF-9981-814C-C785BEB699BA}"/>
              </a:ext>
            </a:extLst>
          </p:cNvPr>
          <p:cNvSpPr txBox="1"/>
          <p:nvPr/>
        </p:nvSpPr>
        <p:spPr>
          <a:xfrm>
            <a:off x="580445" y="1184744"/>
            <a:ext cx="1920590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Trivial Collapse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3178728-1CFE-357C-EFD8-B3293635DB09}"/>
                  </a:ext>
                </a:extLst>
              </p:cNvPr>
              <p:cNvSpPr txBox="1"/>
              <p:nvPr/>
            </p:nvSpPr>
            <p:spPr>
              <a:xfrm>
                <a:off x="3042700" y="1545356"/>
                <a:ext cx="6106600" cy="742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 </m:t>
                          </m:r>
                        </m:e>
                      </m:func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num>
                                    <m:den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𝑑𝑠</m:t>
                                      </m:r>
                                    </m:den>
                                  </m:f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 </m:t>
                                  </m:r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3178728-1CFE-357C-EFD8-B3293635DB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700" y="1545356"/>
                <a:ext cx="6106600" cy="7421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FD1B19-2A33-41C6-5E78-AF49A11CADB0}"/>
                  </a:ext>
                </a:extLst>
              </p:cNvPr>
              <p:cNvSpPr txBox="1"/>
              <p:nvPr/>
            </p:nvSpPr>
            <p:spPr>
              <a:xfrm>
                <a:off x="683811" y="2376934"/>
                <a:ext cx="9453229" cy="9511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위와 같은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loss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시간에 대해 상수함수이기만 하면 손실이 정확히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 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하지만 이는 우리가 원하는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oracle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 보통 아니다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반면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consistency model loss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target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stop-gradient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이용해 이 문제가 발생하는 것을 방지한다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FD1B19-2A33-41C6-5E78-AF49A11CA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11" y="2376934"/>
                <a:ext cx="9453229" cy="951158"/>
              </a:xfrm>
              <a:prstGeom prst="rect">
                <a:avLst/>
              </a:prstGeom>
              <a:blipFill>
                <a:blip r:embed="rId3"/>
                <a:stretch>
                  <a:fillRect l="-268" t="-1316" b="-657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2F0C0EC-7E92-4247-CBCD-CFF8C82B4043}"/>
              </a:ext>
            </a:extLst>
          </p:cNvPr>
          <p:cNvSpPr txBox="1"/>
          <p:nvPr/>
        </p:nvSpPr>
        <p:spPr>
          <a:xfrm>
            <a:off x="580445" y="3679360"/>
            <a:ext cx="3902030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Boundary condition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을 만족하지 않음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217F88-3DEF-A7C9-CF16-6B8854915087}"/>
                  </a:ext>
                </a:extLst>
              </p:cNvPr>
              <p:cNvSpPr txBox="1"/>
              <p:nvPr/>
            </p:nvSpPr>
            <p:spPr>
              <a:xfrm>
                <a:off x="683811" y="4159670"/>
                <a:ext cx="9098966" cy="1081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CM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 만족해야 하는 조건은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𝑑𝑠</m:t>
                        </m:r>
                      </m:den>
                    </m:f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뿐만 아니라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도 반드시 만족해야 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1"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하지만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PINN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손실함수는 궤적을 따라 평평하다는 것만 강제할 뿐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경계조건을 만족하지 못한다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반면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teacher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기반 방식은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EDM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방식의 표현을 통해 경계조건이 구조적으로 내장되어 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217F88-3DEF-A7C9-CF16-6B8854915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11" y="4159670"/>
                <a:ext cx="9098966" cy="1081578"/>
              </a:xfrm>
              <a:prstGeom prst="rect">
                <a:avLst/>
              </a:prstGeom>
              <a:blipFill>
                <a:blip r:embed="rId4"/>
                <a:stretch>
                  <a:fillRect l="-279" b="-814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63E258B-9B69-47FD-AE51-0E792B95757E}"/>
              </a:ext>
            </a:extLst>
          </p:cNvPr>
          <p:cNvSpPr txBox="1"/>
          <p:nvPr/>
        </p:nvSpPr>
        <p:spPr>
          <a:xfrm>
            <a:off x="1022936" y="5652546"/>
            <a:ext cx="10213052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이런 문제 때문에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PINN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에서도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잔차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뿐만 아니라 경계조건이나 초기조건에 대한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loss term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도 같이 사용한다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63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4EE4B1F-F33D-15A8-560B-0AA793E8F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Proposition 11.3.1: Continuous time Consistency training 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F58DDF0-F43A-F583-5BF3-600AAA576B14}"/>
                  </a:ext>
                </a:extLst>
              </p:cNvPr>
              <p:cNvSpPr txBox="1"/>
              <p:nvPr/>
            </p:nvSpPr>
            <p:spPr>
              <a:xfrm>
                <a:off x="238540" y="914400"/>
                <a:ext cx="10637271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유한한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discrete loss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gradient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나누고 극한을 취하면 어떤 목적함수의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gradient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수렴하는지 알아보자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F58DDF0-F43A-F583-5BF3-600AAA576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0" y="914400"/>
                <a:ext cx="10637271" cy="360227"/>
              </a:xfrm>
              <a:prstGeom prst="rect">
                <a:avLst/>
              </a:prstGeom>
              <a:blipFill>
                <a:blip r:embed="rId2"/>
                <a:stretch>
                  <a:fillRect l="-238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8C9747-8C6E-A3ED-C003-01E6724E82B4}"/>
                  </a:ext>
                </a:extLst>
              </p:cNvPr>
              <p:cNvSpPr txBox="1"/>
              <p:nvPr/>
            </p:nvSpPr>
            <p:spPr>
              <a:xfrm>
                <a:off x="2870232" y="1358173"/>
                <a:ext cx="6425029" cy="451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1" lang="ko-KR" altLang="en-US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ko-KR" altLang="en-US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ko-KR" altLang="en-US" i="0" dirty="0">
                              <a:latin typeface="Cambria Math" panose="02040503050406030204" pitchFamily="18" charset="0"/>
                            </a:rPr>
                            <m:t>CM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1" lang="ko-KR" altLang="en-US" i="0" dirty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kumimoji="1" lang="ko-KR" altLang="en-US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kumimoji="1" lang="ko-KR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ko-KR" altLang="en-US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kumimoji="1" lang="ko-KR" altLang="en-US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kumimoji="1" lang="ko-KR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ko-KR" altLang="en-US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kumimoji="1" lang="ko-KR" altLang="en-US" i="0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kumimoji="1" lang="ko-KR" altLang="en-US" i="0" dirty="0">
                          <a:latin typeface="Cambria Math" panose="02040503050406030204" pitchFamily="18" charset="0"/>
                        </a:rPr>
                        <m:t>:=</m:t>
                      </m:r>
                      <m:r>
                        <a:rPr kumimoji="1" lang="ko-KR" altLang="en-US" i="0" dirty="0"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ko-KR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ko-KR" altLang="en-US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kumimoji="1" lang="ko-KR" alt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ko-KR" altLang="en-US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Sup>
                            <m:sSubSupPr>
                              <m:ctrlPr>
                                <a:rPr kumimoji="1" lang="ko-KR" altLang="en-US" i="1" dirty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kumimoji="1" lang="ko-KR" altLang="en-US" i="1" dirty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ko-KR" altLang="en-US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ko-KR" altLang="en-US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kumimoji="1" lang="ko-KR" altLang="en-US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1" lang="ko-KR" altLang="en-US" b="1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ko-KR" altLang="en-US" b="1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ko-KR" altLang="en-US" b="1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kumimoji="1" lang="ko-KR" altLang="en-US" b="0" i="0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  <m:r>
                                    <a:rPr kumimoji="1" lang="ko-KR" altLang="en-US" b="0" i="0" dirty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p>
                                          <m: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sup>
                                      </m:sSup>
                                    </m:sub>
                                  </m:sSub>
                                  <m:r>
                                    <a:rPr kumimoji="1" lang="ko-KR" altLang="en-US" b="0" i="0" dirty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​</m:t>
                                  </m:r>
                                  <m:d>
                                    <m:dPr>
                                      <m:ctrlP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Ψ</m:t>
                                          </m:r>
                                        </m:e>
                                        <m:sub>
                                          <m: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→</m:t>
                                          </m:r>
                                          <m: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  <m: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kumimoji="1" lang="ko-KR" altLang="en-US" b="1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1" lang="ko-KR" altLang="en-US" b="1" i="0" dirty="0">
                                                  <a:solidFill>
                                                    <a:srgbClr val="03397F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1" lang="ko-KR" altLang="en-US" b="1" i="0" dirty="0">
                                                  <a:solidFill>
                                                    <a:srgbClr val="03397F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1" lang="ko-KR" altLang="en-US" b="0" i="1" dirty="0">
                                                  <a:solidFill>
                                                    <a:srgbClr val="03397F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kumimoji="1" lang="ko-KR" altLang="en-US" b="0" i="0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kumimoji="1" lang="ko-KR" altLang="en-US" b="0" i="0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kumimoji="1" lang="ko-KR" altLang="en-US" b="0" i="0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kumimoji="1" lang="ko-KR" altLang="en-US" b="0" i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kumimoji="1" lang="ko-KR" altLang="en-US" b="0" i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kumimoji="1" lang="ko-KR" altLang="en-US" b="0" i="0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8C9747-8C6E-A3ED-C003-01E6724E8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232" y="1358173"/>
                <a:ext cx="6425029" cy="451662"/>
              </a:xfrm>
              <a:prstGeom prst="rect">
                <a:avLst/>
              </a:prstGeom>
              <a:blipFill>
                <a:blip r:embed="rId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163D1DE-FDDC-44D1-2F1C-0369A98BCE05}"/>
                  </a:ext>
                </a:extLst>
              </p:cNvPr>
              <p:cNvSpPr txBox="1"/>
              <p:nvPr/>
            </p:nvSpPr>
            <p:spPr>
              <a:xfrm>
                <a:off x="3029447" y="2370685"/>
                <a:ext cx="6106600" cy="403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˜"/>
                              <m:ctrlPr>
                                <a:rPr lang="ko-KR" altLang="en-US" b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ko-KR" alt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,  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163D1DE-FDDC-44D1-2F1C-0369A98BC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9447" y="2370685"/>
                <a:ext cx="6106600" cy="403124"/>
              </a:xfrm>
              <a:prstGeom prst="rect">
                <a:avLst/>
              </a:prstGeom>
              <a:blipFill>
                <a:blip r:embed="rId4"/>
                <a:stretch>
                  <a:fillRect b="-2121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123A380-A729-0F3B-C18A-4A827BE183DD}"/>
              </a:ext>
            </a:extLst>
          </p:cNvPr>
          <p:cNvSpPr txBox="1"/>
          <p:nvPr/>
        </p:nvSpPr>
        <p:spPr>
          <a:xfrm>
            <a:off x="238540" y="2010458"/>
            <a:ext cx="4692310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간편한 전개를 위해 다음과 같은 변수를 정의하자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87E1EC-DF91-4332-BE32-6B621720ECDC}"/>
              </a:ext>
            </a:extLst>
          </p:cNvPr>
          <p:cNvSpPr txBox="1"/>
          <p:nvPr/>
        </p:nvSpPr>
        <p:spPr>
          <a:xfrm>
            <a:off x="238540" y="3180521"/>
            <a:ext cx="422423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Step1. loss</a:t>
            </a:r>
            <a:r>
              <a:rPr kumimoji="1"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안의 차이를 두 항으로 분해한다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CE751CC-A805-B1E3-897F-C03B189F74FA}"/>
                  </a:ext>
                </a:extLst>
              </p:cNvPr>
              <p:cNvSpPr txBox="1"/>
              <p:nvPr/>
            </p:nvSpPr>
            <p:spPr>
              <a:xfrm>
                <a:off x="1472317" y="3624294"/>
                <a:ext cx="924736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sz="180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180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ko-KR" altLang="en-US" sz="180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ko-KR" altLang="en-US" sz="1800" b="1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sz="1800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800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1800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sz="1800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800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sz="1800" b="0" i="0">
                          <a:solidFill>
                            <a:srgbClr val="03397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ko-KR" altLang="en-US" sz="1800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1800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sz="1800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sz="1800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sz="1800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ko-KR" altLang="en-US" sz="1800" b="1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sz="1800" b="1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˜"/>
                                  <m:ctrlPr>
                                    <a:rPr lang="ko-KR" altLang="en-US" sz="1800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en-US" sz="1800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acc>
                            </m:e>
                            <m:sub>
                              <m:r>
                                <a:rPr lang="ko-KR" altLang="en-US" sz="1800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sz="1800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ko-KR" altLang="en-US" sz="1800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ko-KR" altLang="en-US" sz="1800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sz="1800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800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sz="1800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ko-KR" altLang="en-US" sz="1800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ko-KR" altLang="en-US" sz="1800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ko-KR" alt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ko-KR" altLang="en-US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ko-KR" altLang="en-US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ko-KR" alt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˜"/>
                                      <m:ctrlPr>
                                        <a:rPr lang="ko-KR" altLang="en-US" b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ko-KR" altLang="en-US" b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ko-KR" alt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ko-KR" altLang="en-US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ko-KR" alt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ko-KR" altLang="en-US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ko-KR" alt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ko-KR" altLang="en-US" dirty="0"/>
              </a:p>
              <a:p>
                <a:endParaRPr lang="ko-KR" alt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CE751CC-A805-B1E3-897F-C03B189F7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317" y="3624294"/>
                <a:ext cx="9247365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ED29CA3-DE19-3E5A-7C4B-E035EBF4C590}"/>
                  </a:ext>
                </a:extLst>
              </p:cNvPr>
              <p:cNvSpPr txBox="1"/>
              <p:nvPr/>
            </p:nvSpPr>
            <p:spPr>
              <a:xfrm>
                <a:off x="238540" y="4350584"/>
                <a:ext cx="457849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Step2.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ko-KR" sz="16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b="1" i="1" dirty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kumimoji="1" lang="en-US" altLang="ko-KR" sz="1600" b="1" i="1" dirty="0">
                                <a:latin typeface="Cambria Math" panose="02040503050406030204" pitchFamily="18" charset="0"/>
                              </a:rPr>
                              <m:t>𝒔</m:t>
                            </m:r>
                          </m:sub>
                        </m:sSub>
                        <m:r>
                          <a:rPr kumimoji="1" lang="en-US" altLang="ko-KR" sz="1600" b="1" i="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b="1" i="1" dirty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</m:d>
                  </m:oMath>
                </a14:m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에서의 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차 테일러 전개에 의하면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endParaRPr kumimoji="1"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ED29CA3-DE19-3E5A-7C4B-E035EBF4C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0" y="4350584"/>
                <a:ext cx="4578497" cy="360227"/>
              </a:xfrm>
              <a:prstGeom prst="rect">
                <a:avLst/>
              </a:prstGeom>
              <a:blipFill>
                <a:blip r:embed="rId6"/>
                <a:stretch>
                  <a:fillRect l="-552"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4D871FF-18CE-6214-0603-ED8C5755F445}"/>
                  </a:ext>
                </a:extLst>
              </p:cNvPr>
              <p:cNvSpPr txBox="1"/>
              <p:nvPr/>
            </p:nvSpPr>
            <p:spPr>
              <a:xfrm>
                <a:off x="3029446" y="5355207"/>
                <a:ext cx="6106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 </m:t>
                      </m:r>
                      <m:r>
                        <m:rPr>
                          <m:sty m:val="p"/>
                        </m:rPr>
                        <a:rPr lang="ko-KR" altLang="en-US" b="0" i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Δ</m:t>
                          </m:r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4D871FF-18CE-6214-0603-ED8C5755F4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9446" y="5355207"/>
                <a:ext cx="6106600" cy="369332"/>
              </a:xfrm>
              <a:prstGeom prst="rect">
                <a:avLst/>
              </a:prstGeom>
              <a:blipFill>
                <a:blip r:embed="rId7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5AF869A-BCF5-35B8-7D1C-77FF2160A459}"/>
                  </a:ext>
                </a:extLst>
              </p:cNvPr>
              <p:cNvSpPr txBox="1"/>
              <p:nvPr/>
            </p:nvSpPr>
            <p:spPr>
              <a:xfrm>
                <a:off x="2655736" y="4710811"/>
                <a:ext cx="6106600" cy="618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i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ko-KR" alt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ko-KR" altLang="en-US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b="0" i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a:rPr lang="ko-KR" altLang="en-US" b="0" i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ctrlPr>
                            <a:rPr lang="ko-KR" altLang="en-US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˜"/>
                                  <m:ctrlPr>
                                    <a:rPr lang="ko-KR" altLang="en-US" b="1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en-US" b="1" i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acc>
                            </m:e>
                            <m:sub>
                              <m:r>
                                <a:rPr lang="ko-KR" altLang="en-US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ko-KR" altLang="en-US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ko-KR" altLang="en-US" b="0" i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ko-KR" altLang="en-US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 </m:t>
                      </m:r>
                      <m:r>
                        <m:rPr>
                          <m:sty m:val="p"/>
                        </m:rPr>
                        <a:rPr lang="ko-KR" altLang="en-US" b="0" i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5AF869A-BCF5-35B8-7D1C-77FF2160A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736" y="4710811"/>
                <a:ext cx="6106600" cy="618311"/>
              </a:xfrm>
              <a:prstGeom prst="rect">
                <a:avLst/>
              </a:prstGeom>
              <a:blipFill>
                <a:blip r:embed="rId8"/>
                <a:stretch>
                  <a:fillRect l="-416" b="-612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1F6D101-2FC6-AA8D-1989-222B35B08E40}"/>
                  </a:ext>
                </a:extLst>
              </p:cNvPr>
              <p:cNvSpPr txBox="1"/>
              <p:nvPr/>
            </p:nvSpPr>
            <p:spPr>
              <a:xfrm>
                <a:off x="8161099" y="5329122"/>
                <a:ext cx="974947" cy="360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∵</m:t>
                    </m:r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Euler)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1F6D101-2FC6-AA8D-1989-222B35B08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1099" y="5329122"/>
                <a:ext cx="974947" cy="360612"/>
              </a:xfrm>
              <a:prstGeom prst="rect">
                <a:avLst/>
              </a:prstGeom>
              <a:blipFill>
                <a:blip r:embed="rId9"/>
                <a:stretch>
                  <a:fillRect l="-3846" r="-1282" b="-241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3D666D3C-EBDB-7238-B4F5-30230FD5B637}"/>
              </a:ext>
            </a:extLst>
          </p:cNvPr>
          <p:cNvSpPr txBox="1"/>
          <p:nvPr/>
        </p:nvSpPr>
        <p:spPr>
          <a:xfrm>
            <a:off x="881183" y="5890415"/>
            <a:ext cx="1646605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얻을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3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0" grpId="0"/>
      <p:bldP spid="22" grpId="0"/>
      <p:bldP spid="25" grpId="0"/>
      <p:bldP spid="26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2FBB429-AAA4-D63C-52F0-970CC0FAD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Proposition 11.3.1: Continuous time Consistency training 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2AF1013-125B-2D46-6912-285399CCF551}"/>
                  </a:ext>
                </a:extLst>
              </p:cNvPr>
              <p:cNvSpPr txBox="1"/>
              <p:nvPr/>
            </p:nvSpPr>
            <p:spPr>
              <a:xfrm>
                <a:off x="174930" y="826935"/>
                <a:ext cx="7220503" cy="363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Step3.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ko-KR" altLang="en-US" sz="1600" i="1" dirty="0">
                            <a:solidFill>
                              <a:srgbClr val="03397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kumimoji="1" lang="ko-KR" altLang="en-US" sz="1600" i="1" dirty="0">
                                <a:solidFill>
                                  <a:srgbClr val="03397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ko-KR" altLang="en-US" sz="1600" i="1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ko-KR" altLang="en-US" sz="1600" i="1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kumimoji="1" lang="ko-KR" altLang="en-US" sz="1600" i="1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kumimoji="1" lang="ko-KR" altLang="en-US" sz="1600" b="1" i="1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kumimoji="1" lang="ko-KR" altLang="en-US" sz="1600" b="1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ko-KR" altLang="en-US" sz="1600" b="1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a:rPr kumimoji="1" lang="ko-KR" altLang="en-US" sz="1600" i="1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r>
                                  <a:rPr kumimoji="1" lang="ko-KR" altLang="en-US" sz="1600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kumimoji="1" lang="ko-KR" altLang="en-US" sz="1600" i="1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kumimoji="1" lang="ko-KR" altLang="en-US" sz="1600" dirty="0">
                                <a:solidFill>
                                  <a:srgbClr val="03397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1" lang="ko-KR" altLang="en-US" sz="1600" i="1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ko-KR" altLang="en-US" sz="1600" i="1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kumimoji="1" lang="ko-KR" altLang="en-US" sz="1600" i="1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ko-KR" altLang="en-US" sz="1600" i="1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r>
                                      <a:rPr kumimoji="1" lang="ko-KR" altLang="en-US" sz="1600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</m:sub>
                            </m:sSub>
                            <m:r>
                              <a:rPr kumimoji="1" lang="ko-KR" altLang="en-US" sz="1600" dirty="0">
                                <a:solidFill>
                                  <a:srgbClr val="03397F"/>
                                </a:solidFill>
                                <a:latin typeface="Cambria Math" panose="02040503050406030204" pitchFamily="18" charset="0"/>
                              </a:rPr>
                              <m:t>​</m:t>
                            </m:r>
                            <m:d>
                              <m:dPr>
                                <m:ctrlPr>
                                  <a:rPr kumimoji="1" lang="ko-KR" altLang="en-US" sz="1600" i="1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kumimoji="1" lang="ko-KR" altLang="en-US" sz="1600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ko-KR" altLang="en-US" sz="1600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Ψ</m:t>
                                    </m:r>
                                  </m:e>
                                  <m:sub>
                                    <m:r>
                                      <a:rPr kumimoji="1" lang="ko-KR" altLang="en-US" sz="1600" i="1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kumimoji="1" lang="ko-KR" altLang="en-US" sz="1600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kumimoji="1" lang="ko-KR" altLang="en-US" sz="1600" i="1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kumimoji="1" lang="ko-KR" altLang="en-US" sz="1600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kumimoji="1" lang="ko-KR" altLang="en-US" sz="1600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kumimoji="1" lang="ko-KR" altLang="en-US" sz="1600" i="1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1" lang="ko-KR" altLang="en-US" sz="1600" b="1" i="1" dirty="0">
                                        <a:solidFill>
                                          <a:srgbClr val="03397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1" lang="ko-KR" altLang="en-US" sz="1600" b="1" dirty="0">
                                            <a:solidFill>
                                              <a:srgbClr val="03397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1" lang="ko-KR" altLang="en-US" sz="1600" b="1" dirty="0">
                                            <a:solidFill>
                                              <a:srgbClr val="03397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b>
                                        <m:r>
                                          <a:rPr kumimoji="1" lang="ko-KR" altLang="en-US" sz="1600" i="1" dirty="0">
                                            <a:solidFill>
                                              <a:srgbClr val="03397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kumimoji="1" lang="ko-KR" altLang="en-US" sz="1600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kumimoji="1" lang="ko-KR" altLang="en-US" sz="1600" i="1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kumimoji="1" lang="ko-KR" altLang="en-US" sz="1600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ko-KR" altLang="en-US" sz="1600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kumimoji="1" lang="ko-KR" altLang="en-US" sz="1600" i="1" dirty="0">
                                    <a:solidFill>
                                      <a:srgbClr val="03397F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kumimoji="1" lang="ko-KR" altLang="en-US" sz="16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kumimoji="1" lang="ko-KR" altLang="en-US" sz="1600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을 구한 값을 이용해 전개해보자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2AF1013-125B-2D46-6912-285399CCF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30" y="826935"/>
                <a:ext cx="7220503" cy="363433"/>
              </a:xfrm>
              <a:prstGeom prst="rect">
                <a:avLst/>
              </a:prstGeom>
              <a:blipFill>
                <a:blip r:embed="rId2"/>
                <a:stretch>
                  <a:fillRect l="-351" r="-175" b="-241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BA5BF59-8AAE-F749-AD16-577B6DF6C2A0}"/>
                  </a:ext>
                </a:extLst>
              </p:cNvPr>
              <p:cNvSpPr txBox="1"/>
              <p:nvPr/>
            </p:nvSpPr>
            <p:spPr>
              <a:xfrm>
                <a:off x="1676732" y="1277130"/>
                <a:ext cx="8905460" cy="618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ko-KR" altLang="en-US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ko-KR" altLang="en-US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ko-KR" altLang="en-US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ko-KR" altLang="en-US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˜"/>
                                          <m:ctrlPr>
                                            <a:rPr lang="ko-KR" altLang="en-US" b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ko-KR" altLang="en-US" b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ko-KR" altLang="en-US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ko-KR" altLang="en-US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ko-KR" altLang="en-US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ko-KR" altLang="en-US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ko-KR" altLang="en-US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ko-KR" altLang="en-US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ko-KR" altLang="en-US" sz="1800" b="0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ko-KR" altLang="en-US" sz="18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  <m:sub>
                          <m:r>
                            <a:rPr lang="ko-KR" altLang="en-US" sz="18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sz="18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ko-KR" altLang="en-US" sz="1800" b="0" i="0">
                          <a:latin typeface="Cambria Math" panose="02040503050406030204" pitchFamily="18" charset="0"/>
                        </a:rPr>
                        <m:t>+2 </m:t>
                      </m:r>
                      <m:r>
                        <a:rPr lang="ko-KR" altLang="en-US" sz="1800" b="0" i="1">
                          <a:latin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ko-KR" altLang="en-US" sz="18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sz="1800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ko-KR" altLang="en-US" sz="1800" b="0" i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f>
                        <m:fPr>
                          <m:ctrlPr>
                            <a:rPr lang="ko-KR" altLang="en-US" sz="18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sz="1800" b="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ko-KR" altLang="en-US" sz="1800" b="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sSub>
                        <m:sSubPr>
                          <m:ctrlPr>
                            <a:rPr lang="ko-KR" altLang="en-US" sz="18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1800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sz="1800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ko-KR" altLang="en-US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sz="18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8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sz="1800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800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sz="1800" b="0" i="0">
                          <a:latin typeface="Cambria Math" panose="02040503050406030204" pitchFamily="18" charset="0"/>
                        </a:rPr>
                        <m:t> </m:t>
                      </m:r>
                      <m:r>
                        <m:rPr>
                          <m:sty m:val="p"/>
                        </m:rPr>
                        <a:rPr lang="ko-KR" altLang="en-US" sz="1800" b="0" i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ko-KR" altLang="en-US" sz="1800" b="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ko-KR" altLang="en-US" sz="1800" b="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sz="1800" b="0" i="1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ko-KR" altLang="en-US" sz="1800" b="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ko-KR" altLang="en-US" sz="1800" b="0" i="0">
                              <a:latin typeface="Cambria Math" panose="02040503050406030204" pitchFamily="18" charset="0"/>
                            </a:rPr>
                            <m:t>Δ</m:t>
                          </m:r>
                          <m:sSup>
                            <m:sSupPr>
                              <m:ctrlP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sz="18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ko-KR" altLang="en-US" sz="18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BA5BF59-8AAE-F749-AD16-577B6DF6C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732" y="1277130"/>
                <a:ext cx="8905460" cy="618311"/>
              </a:xfrm>
              <a:prstGeom prst="rect">
                <a:avLst/>
              </a:prstGeom>
              <a:blipFill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A31648-1863-D57C-5B32-C23D374DCA1D}"/>
                  </a:ext>
                </a:extLst>
              </p:cNvPr>
              <p:cNvSpPr txBox="1"/>
              <p:nvPr/>
            </p:nvSpPr>
            <p:spPr>
              <a:xfrm>
                <a:off x="174930" y="2141230"/>
                <a:ext cx="796720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Step4. </a:t>
                </a:r>
                <a14:m>
                  <m:oMath xmlns:m="http://schemas.openxmlformats.org/officeDocument/2006/math">
                    <m:r>
                      <a:rPr kumimoji="1" lang="en-US" altLang="ko-KR" sz="1600" b="1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에</a:t>
                </a:r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대해 미분하고 </a:t>
                </a:r>
                <a14:m>
                  <m:oMath xmlns:m="http://schemas.openxmlformats.org/officeDocument/2006/math">
                    <m:r>
                      <a:rPr kumimoji="1" lang="en-US" altLang="ko-KR" sz="1600" b="1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kumimoji="1" lang="en-US" altLang="ko-KR" sz="1600" b="1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의 정의와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𝜵</m:t>
                        </m:r>
                      </m:e>
                      <m:sub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𝜽</m:t>
                        </m:r>
                      </m:sub>
                    </m:sSub>
                    <m:sSub>
                      <m:sSubPr>
                        <m:ctrlPr>
                          <a:rPr lang="ko-KR" alt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sSup>
                          <m:sSupPr>
                            <m:ctrlPr>
                              <a:rPr lang="ko-KR" altLang="en-US" sz="16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en-US" sz="16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ko-KR" altLang="en-US" sz="1600" b="1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sub>
                    </m:sSub>
                    <m:r>
                      <a:rPr lang="ko-KR" altLang="en-US" sz="1600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ko-KR" altLang="en-US" sz="16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ko-KR" altLang="en-US" sz="16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ko-KR" altLang="en-US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이용하면 다음처럼 줄일 수 있다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A31648-1863-D57C-5B32-C23D374DC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30" y="2141230"/>
                <a:ext cx="7967206" cy="338554"/>
              </a:xfrm>
              <a:prstGeom prst="rect">
                <a:avLst/>
              </a:prstGeom>
              <a:blipFill>
                <a:blip r:embed="rId4"/>
                <a:stretch>
                  <a:fillRect l="-318" t="-3571" b="-25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C9675CF-3F7A-DD9A-9DF0-A1AC7B50AA0F}"/>
                  </a:ext>
                </a:extLst>
              </p:cNvPr>
              <p:cNvSpPr txBox="1"/>
              <p:nvPr/>
            </p:nvSpPr>
            <p:spPr>
              <a:xfrm>
                <a:off x="1757237" y="2661962"/>
                <a:ext cx="8309113" cy="9650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CM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</m:sSubSup>
                          <m:d>
                            <m:d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  <m:r>
                            <m:rPr>
                              <m:aln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sSubSup>
                                <m:sSubSup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 +2 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 </m:t>
                              </m:r>
                              <m:sSub>
                                <m:sSub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⊤</m:t>
                                  </m:r>
                                </m:sup>
                              </m:sSup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𝑑𝑠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p>
                                <m:sSup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C9675CF-3F7A-DD9A-9DF0-A1AC7B50A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237" y="2661962"/>
                <a:ext cx="8309113" cy="965008"/>
              </a:xfrm>
              <a:prstGeom prst="rect">
                <a:avLst/>
              </a:prstGeom>
              <a:blipFill>
                <a:blip r:embed="rId5"/>
                <a:stretch>
                  <a:fillRect b="-129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BE4F67-11E9-6C42-744E-E4B4E3860605}"/>
                  </a:ext>
                </a:extLst>
              </p:cNvPr>
              <p:cNvSpPr txBox="1"/>
              <p:nvPr/>
            </p:nvSpPr>
            <p:spPr>
              <a:xfrm>
                <a:off x="174930" y="3745537"/>
                <a:ext cx="284635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Step5. </a:t>
                </a:r>
                <a14:m>
                  <m:oMath xmlns:m="http://schemas.openxmlformats.org/officeDocument/2006/math">
                    <m:r>
                      <a:rPr kumimoji="1" lang="en-US" altLang="ko-KR" sz="1600" b="1" i="1" dirty="0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kumimoji="1" lang="en-US" altLang="ko-KR" sz="1600" b="1" i="0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kumimoji="1" lang="en-US" altLang="ko-KR" sz="16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b="1" i="1" dirty="0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r>
                          <a:rPr kumimoji="1" lang="en-US" altLang="ko-KR" sz="1600" b="1" i="0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 평가하자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BE4F67-11E9-6C42-744E-E4B4E3860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30" y="3745537"/>
                <a:ext cx="2846357" cy="360227"/>
              </a:xfrm>
              <a:prstGeom prst="rect">
                <a:avLst/>
              </a:prstGeom>
              <a:blipFill>
                <a:blip r:embed="rId6"/>
                <a:stretch>
                  <a:fillRect l="-885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C5C3FA-C1D8-FF9D-80BB-B777666A5D96}"/>
                  </a:ext>
                </a:extLst>
              </p:cNvPr>
              <p:cNvSpPr txBox="1"/>
              <p:nvPr/>
            </p:nvSpPr>
            <p:spPr>
              <a:xfrm>
                <a:off x="2858493" y="4105764"/>
                <a:ext cx="6106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=0.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C5C3FA-C1D8-FF9D-80BB-B777666A5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8493" y="4105764"/>
                <a:ext cx="6106600" cy="369332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3B88D23-5311-0B45-0FA2-3C1C7D6E2A7E}"/>
              </a:ext>
            </a:extLst>
          </p:cNvPr>
          <p:cNvSpPr txBox="1"/>
          <p:nvPr/>
        </p:nvSpPr>
        <p:spPr>
          <a:xfrm>
            <a:off x="792054" y="4532496"/>
            <a:ext cx="2993127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 되어 첫 번째 항은 사라지고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576A66B-F819-47B4-44BC-BF301056E3EF}"/>
                  </a:ext>
                </a:extLst>
              </p:cNvPr>
              <p:cNvSpPr txBox="1"/>
              <p:nvPr/>
            </p:nvSpPr>
            <p:spPr>
              <a:xfrm>
                <a:off x="2858493" y="4950123"/>
                <a:ext cx="6106600" cy="11963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ℒ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CM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2 </m:t>
                              </m:r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d>
                                    <m:d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  <m: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 </m:t>
                                  </m:r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𝛻</m:t>
                                      </m:r>
                                    </m:e>
                                    <m:sub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ko-KR" alt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b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⊤</m:t>
                                      </m:r>
                                    </m:sup>
                                  </m:sSup>
                                  <m:f>
                                    <m:f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num>
                                    <m:den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𝑑𝑠</m:t>
                                      </m:r>
                                    </m:den>
                                  </m:f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p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sup>
                                      </m:sSup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m:rPr>
                          <m:sty m:val="p"/>
                        </m:rPr>
                        <a:rPr lang="ko-KR" altLang="en-US" b="0" i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Δ</m:t>
                          </m:r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576A66B-F819-47B4-44BC-BF301056E3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8493" y="4950123"/>
                <a:ext cx="6106600" cy="1196353"/>
              </a:xfrm>
              <a:prstGeom prst="rect">
                <a:avLst/>
              </a:prstGeom>
              <a:blipFill>
                <a:blip r:embed="rId8"/>
                <a:stretch>
                  <a:fillRect t="-73684" b="-15894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9056BB-1A1C-C4DE-B5AA-B65A29EEB612}"/>
                  </a:ext>
                </a:extLst>
              </p:cNvPr>
              <p:cNvSpPr txBox="1"/>
              <p:nvPr/>
            </p:nvSpPr>
            <p:spPr>
              <a:xfrm>
                <a:off x="792054" y="6146476"/>
                <a:ext cx="6212919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다음과 같이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loss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gradient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 평가한 값을 표현할 수 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9056BB-1A1C-C4DE-B5AA-B65A29EEB6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54" y="6146476"/>
                <a:ext cx="6212919" cy="360227"/>
              </a:xfrm>
              <a:prstGeom prst="rect">
                <a:avLst/>
              </a:prstGeom>
              <a:blipFill>
                <a:blip r:embed="rId9"/>
                <a:stretch>
                  <a:fillRect l="-408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55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1" grpId="0"/>
      <p:bldP spid="15" grpId="0"/>
      <p:bldP spid="16" grpId="0"/>
      <p:bldP spid="18" grpId="0"/>
      <p:bldP spid="19" grpId="0"/>
      <p:bldP spid="23" grpId="0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0633E75-2E16-CCE9-A89F-80BFFBC35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Proposition 11.3.1: Continuous time Consistency training 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0632FAC-19B4-79C5-E988-1E4752E08639}"/>
                  </a:ext>
                </a:extLst>
              </p:cNvPr>
              <p:cNvSpPr txBox="1"/>
              <p:nvPr/>
            </p:nvSpPr>
            <p:spPr>
              <a:xfrm>
                <a:off x="262393" y="906448"/>
                <a:ext cx="5701625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Step6. </a:t>
                </a:r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양변을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ko-KR" sz="1600" b="1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b="1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로 나누고 극한을 취해 결론을 얻을 수 있다</a:t>
                </a:r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0632FAC-19B4-79C5-E988-1E4752E08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93" y="906448"/>
                <a:ext cx="5701625" cy="360227"/>
              </a:xfrm>
              <a:prstGeom prst="rect">
                <a:avLst/>
              </a:prstGeom>
              <a:blipFill>
                <a:blip r:embed="rId2"/>
                <a:stretch>
                  <a:fillRect l="-444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A6160B-C549-3CE2-DBB7-5282C399B9DD}"/>
                  </a:ext>
                </a:extLst>
              </p:cNvPr>
              <p:cNvSpPr txBox="1"/>
              <p:nvPr/>
            </p:nvSpPr>
            <p:spPr>
              <a:xfrm>
                <a:off x="2533319" y="1451710"/>
                <a:ext cx="7125361" cy="74623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func>
                            <m:func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ko-KR" altLang="en-US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ko-KR" altLang="en-US" i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i="0"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  <m: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den>
                                      </m:f>
                                      <m:sSub>
                                        <m:sSubPr>
                                          <m:ctrlP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  <m:t>𝛻</m:t>
                                          </m:r>
                                        </m:e>
                                        <m:sub>
                                          <m: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sSubSup>
                                        <m:sSubSupPr>
                                          <m:ctrlPr>
                                            <a:rPr lang="ko-KR" altLang="en-US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ko-KR" altLang="en-US" i="0">
                                              <a:latin typeface="Cambria Math" panose="02040503050406030204" pitchFamily="18" charset="0"/>
                                            </a:rPr>
                                            <m:t>ℒ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i="0">
                                              <a:latin typeface="Cambria Math" panose="02040503050406030204" pitchFamily="18" charset="0"/>
                                            </a:rPr>
                                            <m:t>CM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i="0"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  <m: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  <m:r>
                                            <a:rPr lang="ko-KR" altLang="en-US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ko-KR" alt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ko-KR" altLang="en-US" i="1">
                                                  <a:latin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e>
                                            <m:sup>
                                              <m:r>
                                                <a:rPr lang="ko-KR" altLang="en-US" i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d>
                                </m:e>
                                <m: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sSup>
                                    <m:sSup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</m:e>
                          </m:func>
                          <m:r>
                            <m:rPr>
                              <m:aln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𝛻</m:t>
                                      </m:r>
                                    </m:e>
                                    <m:sub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𝔼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d>
                                        <m:dPr>
                                          <m:ctrlP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</m:d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 </m:t>
                                      </m:r>
                                      <m:sSub>
                                        <m:sSubPr>
                                          <m:ctrlP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ko-KR" altLang="en-US" i="1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sSup>
                                        <m:sSupPr>
                                          <m:ctrlPr>
                                            <a:rPr lang="ko-KR" alt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ko-KR" altLang="en-US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ko-KR" altLang="en-US" b="1" i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ko-KR" altLang="en-US" b="1" i="0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ko-KR" altLang="en-US" b="0" i="1">
                                                      <a:latin typeface="Cambria Math" panose="02040503050406030204" pitchFamily="18" charset="0"/>
                                                    </a:rPr>
                                                    <m:t>𝑠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⊤</m:t>
                                          </m:r>
                                        </m:sup>
                                      </m:sSup>
                                      <m:f>
                                        <m:f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num>
                                        <m:den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𝑑𝑠</m:t>
                                          </m:r>
                                        </m:den>
                                      </m:f>
                                      <m:sSub>
                                        <m:sSub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ko-KR" alt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b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A6160B-C549-3CE2-DBB7-5282C399B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319" y="1451710"/>
                <a:ext cx="7125361" cy="746230"/>
              </a:xfrm>
              <a:prstGeom prst="rect">
                <a:avLst/>
              </a:prstGeom>
              <a:blipFill>
                <a:blip r:embed="rId3"/>
                <a:stretch>
                  <a:fillRect t="-169355" r="-5329" b="-24032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DDBADBA6-2989-D806-F5B5-C34E29E879A3}"/>
              </a:ext>
            </a:extLst>
          </p:cNvPr>
          <p:cNvSpPr/>
          <p:nvPr/>
        </p:nvSpPr>
        <p:spPr>
          <a:xfrm>
            <a:off x="5788549" y="1483514"/>
            <a:ext cx="3124863" cy="68719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AA607F-CFC3-B746-1B52-C6F28D738FAB}"/>
                  </a:ext>
                </a:extLst>
              </p:cNvPr>
              <p:cNvSpPr txBox="1"/>
              <p:nvPr/>
            </p:nvSpPr>
            <p:spPr>
              <a:xfrm>
                <a:off x="6532935" y="2229744"/>
                <a:ext cx="1636089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b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ko-KR" b="1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bSup>
                        <m:sSubSupPr>
                          <m:ctrlPr>
                            <a:rPr kumimoji="1" lang="en-US" altLang="ko-KR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ko-KR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𝓛</m:t>
                          </m:r>
                        </m:e>
                        <m:sub>
                          <m:r>
                            <a:rPr kumimoji="1" lang="en-US" altLang="ko-KR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𝑪𝑴</m:t>
                          </m:r>
                        </m:sub>
                        <m:sup>
                          <m:r>
                            <a:rPr kumimoji="1" lang="en-US" altLang="ko-KR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  <m:d>
                        <m:dPr>
                          <m:ctrlPr>
                            <a:rPr kumimoji="1" lang="en-US" altLang="ko-KR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ko-KR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kumimoji="1" lang="en-US" altLang="ko-KR" b="1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kumimoji="1" lang="en-US" altLang="ko-KR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ko-KR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r>
                                <a:rPr kumimoji="1" lang="en-US" altLang="ko-KR" b="1" i="0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1" lang="ko-KR" altLang="en-US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AA607F-CFC3-B746-1B52-C6F28D738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935" y="2229744"/>
                <a:ext cx="1636089" cy="424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그림 8">
            <a:extLst>
              <a:ext uri="{FF2B5EF4-FFF2-40B4-BE49-F238E27FC236}">
                <a16:creationId xmlns:a16="http://schemas.microsoft.com/office/drawing/2014/main" id="{0E41985C-0EEA-C08E-C105-3B82E1C30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407" y="3155792"/>
            <a:ext cx="5815221" cy="28610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5AE1C6B-3E58-0417-EB21-B80183CA814F}"/>
                  </a:ext>
                </a:extLst>
              </p:cNvPr>
              <p:cNvSpPr txBox="1"/>
              <p:nvPr/>
            </p:nvSpPr>
            <p:spPr>
              <a:xfrm>
                <a:off x="6671720" y="3815274"/>
                <a:ext cx="5194051" cy="15420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극한에서는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discrete CT loss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주는 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gradient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방향 크기가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continuous-time consistency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objective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gradient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수렴한다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endParaRPr kumimoji="1"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Discretization bias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고려하지 않아도 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5AE1C6B-3E58-0417-EB21-B80183CA8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720" y="3815274"/>
                <a:ext cx="5194051" cy="1542089"/>
              </a:xfrm>
              <a:prstGeom prst="rect">
                <a:avLst/>
              </a:prstGeom>
              <a:blipFill>
                <a:blip r:embed="rId6"/>
                <a:stretch>
                  <a:fillRect l="-488" b="-409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095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29752F56-64A7-ED53-7A03-CD253C46DCD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어떻게 근사하는 지에 따라서 </a:t>
                </a:r>
                <a:r>
                  <a:rPr kumimoji="1" lang="en-US" altLang="ko-KR" dirty="0"/>
                  <a:t>continuous CT</a:t>
                </a:r>
                <a:r>
                  <a:rPr kumimoji="1" lang="ko-KR" altLang="en-US" dirty="0"/>
                  <a:t>와 </a:t>
                </a:r>
                <a:r>
                  <a:rPr kumimoji="1" lang="en-US" altLang="ko-KR" dirty="0"/>
                  <a:t>continuous CD</a:t>
                </a:r>
                <a:r>
                  <a:rPr kumimoji="1" lang="ko-KR" altLang="en-US" dirty="0"/>
                  <a:t> 방법이 구분된다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29752F56-64A7-ED53-7A03-CD253C46DC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3889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86A138F-950D-A263-2957-65EC52FB60A9}"/>
              </a:ext>
            </a:extLst>
          </p:cNvPr>
          <p:cNvSpPr txBox="1"/>
          <p:nvPr/>
        </p:nvSpPr>
        <p:spPr>
          <a:xfrm>
            <a:off x="294199" y="914401"/>
            <a:ext cx="642195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유도한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continuous time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consistency model loss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다음과 같다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2781F28-26F0-D9D9-68F7-F0861FEE3D7B}"/>
                  </a:ext>
                </a:extLst>
              </p:cNvPr>
              <p:cNvSpPr txBox="1"/>
              <p:nvPr/>
            </p:nvSpPr>
            <p:spPr>
              <a:xfrm>
                <a:off x="3042700" y="1274628"/>
                <a:ext cx="6106600" cy="6257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CM</m:t>
                          </m:r>
                        </m:sub>
                        <m:sup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p>
                            <m:sSup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f>
                            <m:fPr>
                              <m:ctrlP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sSub>
                            <m:sSubPr>
                              <m:ctrlP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2781F28-26F0-D9D9-68F7-F0861FEE3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700" y="1274628"/>
                <a:ext cx="6106600" cy="625749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D2E4691-AE9B-5E14-C87A-3DDEA3027E3C}"/>
              </a:ext>
            </a:extLst>
          </p:cNvPr>
          <p:cNvSpPr txBox="1"/>
          <p:nvPr/>
        </p:nvSpPr>
        <p:spPr>
          <a:xfrm>
            <a:off x="6854024" y="1900377"/>
            <a:ext cx="1941557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이를 </a:t>
            </a:r>
            <a:r>
              <a:rPr kumimoji="1" lang="ko-KR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계산해야한다</a:t>
            </a:r>
            <a:r>
              <a:rPr kumimoji="1"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EFBD58-79E3-3504-4DFF-7C5BE299F204}"/>
                  </a:ext>
                </a:extLst>
              </p:cNvPr>
              <p:cNvSpPr txBox="1"/>
              <p:nvPr/>
            </p:nvSpPr>
            <p:spPr>
              <a:xfrm>
                <a:off x="5096786" y="2268042"/>
                <a:ext cx="6106600" cy="618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sSub>
                        <m:sSub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ko-KR" alt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sSup>
                        <m:sSupPr>
                          <m:ctrlPr>
                            <a:rPr lang="ko-KR" altLang="en-US" b="1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1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ko-KR" altLang="en-US" b="0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EFBD58-79E3-3504-4DFF-7C5BE299F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786" y="2268042"/>
                <a:ext cx="6106600" cy="618311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0B67DBA-B594-23FC-72ED-FD4FAD740109}"/>
                  </a:ext>
                </a:extLst>
              </p:cNvPr>
              <p:cNvSpPr txBox="1"/>
              <p:nvPr/>
            </p:nvSpPr>
            <p:spPr>
              <a:xfrm>
                <a:off x="7950133" y="2886353"/>
                <a:ext cx="4241867" cy="6560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kumimoji="1" lang="ko-KR" altLang="en-US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실질적으로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kumimoji="1" lang="en-US" altLang="ko-KR" sz="1600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kumimoji="1" lang="en-US" altLang="ko-KR" sz="16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sz="1600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sz="1600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얻을 수 없으므로 또</a:t>
                </a:r>
                <a:br>
                  <a:rPr kumimoji="1" lang="en-US" altLang="ko-KR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600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근사해야한다</a:t>
                </a:r>
                <a:r>
                  <a:rPr kumimoji="1" lang="en-US" altLang="ko-KR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0B67DBA-B594-23FC-72ED-FD4FAD740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0133" y="2886353"/>
                <a:ext cx="4241867" cy="656077"/>
              </a:xfrm>
              <a:prstGeom prst="rect">
                <a:avLst/>
              </a:prstGeom>
              <a:blipFill>
                <a:blip r:embed="rId5"/>
                <a:stretch>
                  <a:fillRect b="-115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그룹 22">
            <a:extLst>
              <a:ext uri="{FF2B5EF4-FFF2-40B4-BE49-F238E27FC236}">
                <a16:creationId xmlns:a16="http://schemas.microsoft.com/office/drawing/2014/main" id="{5EAD8B8D-4FBF-EAB9-1477-B02F4F0EE57E}"/>
              </a:ext>
            </a:extLst>
          </p:cNvPr>
          <p:cNvGrpSpPr/>
          <p:nvPr/>
        </p:nvGrpSpPr>
        <p:grpSpPr>
          <a:xfrm>
            <a:off x="4094921" y="3542430"/>
            <a:ext cx="5976145" cy="783080"/>
            <a:chOff x="2250219" y="3542430"/>
            <a:chExt cx="7820848" cy="783080"/>
          </a:xfrm>
        </p:grpSpPr>
        <p:cxnSp>
          <p:nvCxnSpPr>
            <p:cNvPr id="15" name="직선 연결선[R] 14">
              <a:extLst>
                <a:ext uri="{FF2B5EF4-FFF2-40B4-BE49-F238E27FC236}">
                  <a16:creationId xmlns:a16="http://schemas.microsoft.com/office/drawing/2014/main" id="{B8F3CFF2-EA1C-29F6-10F8-BE30FDF4E49A}"/>
                </a:ext>
              </a:extLst>
            </p:cNvPr>
            <p:cNvCxnSpPr>
              <a:stCxn id="11" idx="2"/>
            </p:cNvCxnSpPr>
            <p:nvPr/>
          </p:nvCxnSpPr>
          <p:spPr>
            <a:xfrm flipH="1">
              <a:off x="10071066" y="3542430"/>
              <a:ext cx="1" cy="48093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직선 연결선[R] 17">
              <a:extLst>
                <a:ext uri="{FF2B5EF4-FFF2-40B4-BE49-F238E27FC236}">
                  <a16:creationId xmlns:a16="http://schemas.microsoft.com/office/drawing/2014/main" id="{FCDE0C4D-60B8-07BF-9EE8-49A246E4B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50219" y="4023360"/>
              <a:ext cx="782084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직선 화살표 연결선 20">
              <a:extLst>
                <a:ext uri="{FF2B5EF4-FFF2-40B4-BE49-F238E27FC236}">
                  <a16:creationId xmlns:a16="http://schemas.microsoft.com/office/drawing/2014/main" id="{94415AA2-38A5-95D9-DA78-071C5736DE8E}"/>
                </a:ext>
              </a:extLst>
            </p:cNvPr>
            <p:cNvCxnSpPr/>
            <p:nvPr/>
          </p:nvCxnSpPr>
          <p:spPr>
            <a:xfrm>
              <a:off x="2250219" y="4023360"/>
              <a:ext cx="0" cy="3021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CDF735D-41F3-14A1-A906-A45C3075E7D8}"/>
              </a:ext>
            </a:extLst>
          </p:cNvPr>
          <p:cNvSpPr txBox="1"/>
          <p:nvPr/>
        </p:nvSpPr>
        <p:spPr>
          <a:xfrm>
            <a:off x="294199" y="4482131"/>
            <a:ext cx="329930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이용해서 근사하는 경우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5E4AA4AE-A800-EB69-8D8C-91B4FD42A718}"/>
              </a:ext>
            </a:extLst>
          </p:cNvPr>
          <p:cNvCxnSpPr/>
          <p:nvPr/>
        </p:nvCxnSpPr>
        <p:spPr>
          <a:xfrm>
            <a:off x="4086969" y="4595854"/>
            <a:ext cx="0" cy="1757238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1DDB79C-551D-7B90-D9FA-E0C5940FC695}"/>
              </a:ext>
            </a:extLst>
          </p:cNvPr>
          <p:cNvSpPr txBox="1"/>
          <p:nvPr/>
        </p:nvSpPr>
        <p:spPr>
          <a:xfrm>
            <a:off x="4695420" y="4482130"/>
            <a:ext cx="4317207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1-pt estimate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이용해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scratch 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근사하는 방법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AC65CA-AA6A-5585-AA3C-0C03E26352F6}"/>
              </a:ext>
            </a:extLst>
          </p:cNvPr>
          <p:cNvSpPr txBox="1"/>
          <p:nvPr/>
        </p:nvSpPr>
        <p:spPr>
          <a:xfrm>
            <a:off x="649096" y="4747268"/>
            <a:ext cx="2393604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(Consistency distillation)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50670A-C93E-F23B-682E-EA42BA492D15}"/>
              </a:ext>
            </a:extLst>
          </p:cNvPr>
          <p:cNvSpPr txBox="1"/>
          <p:nvPr/>
        </p:nvSpPr>
        <p:spPr>
          <a:xfrm>
            <a:off x="5188890" y="4747268"/>
            <a:ext cx="335700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(Consistency training from scratch)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AD807B-1870-2CF4-8066-48AFD79524CD}"/>
                  </a:ext>
                </a:extLst>
              </p:cNvPr>
              <p:cNvSpPr txBox="1"/>
              <p:nvPr/>
            </p:nvSpPr>
            <p:spPr>
              <a:xfrm>
                <a:off x="2337684" y="3630948"/>
                <a:ext cx="510473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ko-KR" altLang="en-US" sz="1600" b="1" i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o-KR" altLang="en-US" sz="1600" b="1" i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p>
                        <m:r>
                          <a:rPr lang="ko-KR" altLang="en-US" sz="1600" b="1" i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ko-KR" altLang="en-US" sz="16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ko-KR" altLang="en-US" sz="1600" b="1" i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sz="1600" b="1" i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ko-KR" altLang="en-US" sz="16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sub>
                        </m:sSub>
                        <m:r>
                          <a:rPr lang="ko-KR" altLang="en-US" sz="1600" b="1" i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sz="16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</m:d>
                  </m:oMath>
                </a14:m>
                <a:r>
                  <a:rPr lang="ko-KR" altLang="en-US" sz="1600" b="1" dirty="0" err="1"/>
                  <a:t>를</a:t>
                </a:r>
                <a:r>
                  <a:rPr lang="ko-KR" altLang="en-US" sz="1600" b="1" dirty="0"/>
                  <a:t> 어떻게 근사하는 지에 따라 방법이 나뉜다</a:t>
                </a:r>
                <a:r>
                  <a:rPr lang="en-US" altLang="ko-KR" sz="1600" b="1" dirty="0"/>
                  <a:t>.</a:t>
                </a:r>
                <a:endParaRPr lang="ko-KR" altLang="en-US" sz="1600" b="1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AD807B-1870-2CF4-8066-48AFD7952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7684" y="3630948"/>
                <a:ext cx="5104738" cy="338554"/>
              </a:xfrm>
              <a:prstGeom prst="rect">
                <a:avLst/>
              </a:prstGeom>
              <a:blipFill>
                <a:blip r:embed="rId6"/>
                <a:stretch>
                  <a:fillRect t="-7407" b="-2222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35A6CE9-8A8E-3BD3-E010-F2E2A6B72DAA}"/>
                  </a:ext>
                </a:extLst>
              </p:cNvPr>
              <p:cNvSpPr txBox="1"/>
              <p:nvPr/>
            </p:nvSpPr>
            <p:spPr>
              <a:xfrm>
                <a:off x="515914" y="5375815"/>
                <a:ext cx="2855869" cy="4151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ko-KR" altLang="en-US" sz="1800" b="1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sz="1800" b="1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ko-KR" altLang="en-US" sz="1800" b="0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sz="1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sz="1800" b="1" i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800" b="1" i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1800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sz="1800" b="0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800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sz="1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1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sSup>
                            <m:sSupPr>
                              <m:ctrlPr>
                                <a:rPr lang="en-US" altLang="ko-KR" sz="1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1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en-US" altLang="ko-KR" sz="1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en-US" altLang="ko-KR" sz="1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sz="1800" b="0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35A6CE9-8A8E-3BD3-E010-F2E2A6B72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14" y="5375815"/>
                <a:ext cx="2855869" cy="415114"/>
              </a:xfrm>
              <a:prstGeom prst="rect">
                <a:avLst/>
              </a:prstGeom>
              <a:blipFill>
                <a:blip r:embed="rId7"/>
                <a:stretch>
                  <a:fillRect b="-294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64BC8CD-9A54-C4B1-4CD8-CF1904FAB69C}"/>
                  </a:ext>
                </a:extLst>
              </p:cNvPr>
              <p:cNvSpPr txBox="1"/>
              <p:nvPr/>
            </p:nvSpPr>
            <p:spPr>
              <a:xfrm>
                <a:off x="5439459" y="5364926"/>
                <a:ext cx="28558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ko-KR" altLang="en-US" sz="1800" b="1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sz="1800" b="1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ko-KR" altLang="en-US" sz="1800" b="0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sz="1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sz="1800" b="1" i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800" b="1" i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1800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sz="1800" b="0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800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sz="1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1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altLang="ko-KR" sz="1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’</m:t>
                      </m:r>
                      <m:sSub>
                        <m:sSubPr>
                          <m:ctrlP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ko-KR" sz="1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altLang="ko-KR" sz="1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’</m:t>
                      </m:r>
                      <m:sSub>
                        <m:sSubPr>
                          <m:ctrlP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ko-KR" sz="18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64BC8CD-9A54-C4B1-4CD8-CF1904FAB6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459" y="5364926"/>
                <a:ext cx="2855869" cy="369332"/>
              </a:xfrm>
              <a:prstGeom prst="rect">
                <a:avLst/>
              </a:prstGeom>
              <a:blipFill>
                <a:blip r:embed="rId8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355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24" grpId="0"/>
      <p:bldP spid="27" grpId="0"/>
      <p:bldP spid="28" grpId="0"/>
      <p:bldP spid="29" grpId="0"/>
      <p:bldP spid="31" grpId="0"/>
      <p:bldP spid="34" grpId="0"/>
      <p:bldP spid="3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29CB8-4D38-55DD-07BD-DE1D7BFA0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71B2667D-EEE1-402B-BB48-D2014C1CD01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ko-KR" dirty="0"/>
                  <a:t>Q.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ko-KR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dirty="0"/>
                  <a:t>가 작아질 때 근사오차는 줄지만 학습 신호가 약해질 것 같은데</a:t>
                </a:r>
                <a:r>
                  <a:rPr kumimoji="1" lang="en-US" altLang="ko-KR" dirty="0"/>
                  <a:t>,</a:t>
                </a:r>
                <a:r>
                  <a:rPr kumimoji="1" lang="ko-KR" altLang="en-US" dirty="0"/>
                  <a:t> 둘 사이의 균형을 조절하는 방법</a:t>
                </a:r>
                <a:r>
                  <a:rPr kumimoji="1" lang="en-US" altLang="ko-KR" dirty="0"/>
                  <a:t>?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71B2667D-EEE1-402B-BB48-D2014C1CD0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523" t="-13889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54D6160-2628-69E4-EC48-EFAA08A48A57}"/>
                  </a:ext>
                </a:extLst>
              </p:cNvPr>
              <p:cNvSpPr txBox="1"/>
              <p:nvPr/>
            </p:nvSpPr>
            <p:spPr>
              <a:xfrm>
                <a:off x="2130098" y="1781093"/>
                <a:ext cx="7998728" cy="9511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크다 </a:t>
                </a:r>
                <a14:m>
                  <m:oMath xmlns:m="http://schemas.openxmlformats.org/officeDocument/2006/math">
                    <m: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학습 신호는 강하지만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discretization bias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커진다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endParaRPr kumimoji="1"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작다 </a:t>
                </a:r>
                <a14:m>
                  <m:oMath xmlns:m="http://schemas.openxmlformats.org/officeDocument/2006/math">
                    <m: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bias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는 줄지만 두 시점의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예측값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차이가 사라져 학습 신호가 약해진다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54D6160-2628-69E4-EC48-EFAA08A48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098" y="1781093"/>
                <a:ext cx="7998728" cy="951158"/>
              </a:xfrm>
              <a:prstGeom prst="rect">
                <a:avLst/>
              </a:prstGeom>
              <a:blipFill>
                <a:blip r:embed="rId3"/>
                <a:stretch>
                  <a:fillRect l="-317" t="-1316" b="-657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965D83-A22D-5CE2-4570-D630E8EF0245}"/>
                  </a:ext>
                </a:extLst>
              </p:cNvPr>
              <p:cNvSpPr txBox="1"/>
              <p:nvPr/>
            </p:nvSpPr>
            <p:spPr>
              <a:xfrm>
                <a:off x="2883485" y="1024218"/>
                <a:ext cx="6425029" cy="45166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1" lang="ko-KR" altLang="en-US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ko-KR" altLang="en-US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ko-KR" altLang="en-US" i="0" dirty="0">
                              <a:latin typeface="Cambria Math" panose="02040503050406030204" pitchFamily="18" charset="0"/>
                            </a:rPr>
                            <m:t>CM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1" lang="ko-KR" altLang="en-US" i="0" dirty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kumimoji="1" lang="ko-KR" altLang="en-US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kumimoji="1" lang="ko-KR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ko-KR" altLang="en-US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kumimoji="1" lang="ko-KR" altLang="en-US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kumimoji="1" lang="ko-KR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ko-KR" altLang="en-US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kumimoji="1" lang="ko-KR" altLang="en-US" i="0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kumimoji="1" lang="ko-KR" altLang="en-US" i="0" dirty="0">
                          <a:latin typeface="Cambria Math" panose="02040503050406030204" pitchFamily="18" charset="0"/>
                        </a:rPr>
                        <m:t>:=</m:t>
                      </m:r>
                      <m:r>
                        <a:rPr kumimoji="1" lang="ko-KR" altLang="en-US" i="0" dirty="0"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ko-KR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ko-KR" altLang="en-US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kumimoji="1" lang="ko-KR" alt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ko-KR" altLang="en-US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Sup>
                            <m:sSubSupPr>
                              <m:ctrlPr>
                                <a:rPr kumimoji="1" lang="ko-KR" altLang="en-US" i="1" dirty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kumimoji="1" lang="ko-KR" altLang="en-US" i="1" dirty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ko-KR" altLang="en-US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ko-KR" altLang="en-US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kumimoji="1" lang="ko-KR" altLang="en-US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1" lang="ko-KR" altLang="en-US" b="1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ko-KR" altLang="en-US" b="1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ko-KR" altLang="en-US" b="1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kumimoji="1" lang="ko-KR" altLang="en-US" b="0" i="0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  <m:r>
                                    <a:rPr kumimoji="1" lang="ko-KR" altLang="en-US" b="0" i="0" dirty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p>
                                          <m: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sup>
                                      </m:sSup>
                                    </m:sub>
                                  </m:sSub>
                                  <m:r>
                                    <a:rPr kumimoji="1" lang="ko-KR" altLang="en-US" b="0" i="0" dirty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​</m:t>
                                  </m:r>
                                  <m:d>
                                    <m:dPr>
                                      <m:ctrlP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Ψ</m:t>
                                          </m:r>
                                        </m:e>
                                        <m:sub>
                                          <m: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→</m:t>
                                          </m:r>
                                          <m: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ko-KR" altLang="en-US" b="0" i="0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  <m:r>
                                            <a:rPr kumimoji="1" lang="ko-KR" altLang="en-US" b="0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kumimoji="1" lang="ko-KR" altLang="en-US" b="1" i="1" dirty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1" lang="ko-KR" altLang="en-US" b="1" i="0" dirty="0">
                                                  <a:solidFill>
                                                    <a:srgbClr val="03397F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1" lang="ko-KR" altLang="en-US" b="1" i="0" dirty="0">
                                                  <a:solidFill>
                                                    <a:srgbClr val="03397F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1" lang="ko-KR" altLang="en-US" b="0" i="1" dirty="0">
                                                  <a:solidFill>
                                                    <a:srgbClr val="03397F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kumimoji="1" lang="ko-KR" altLang="en-US" b="0" i="0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kumimoji="1" lang="ko-KR" altLang="en-US" b="0" i="0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kumimoji="1" lang="ko-KR" altLang="en-US" b="0" i="0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kumimoji="1" lang="ko-KR" altLang="en-US" b="0" i="1" dirty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kumimoji="1" lang="ko-KR" altLang="en-US" b="0" i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kumimoji="1" lang="ko-KR" altLang="en-US" b="0" i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kumimoji="1" lang="ko-KR" altLang="en-US" b="0" i="0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965D83-A22D-5CE2-4570-D630E8EF0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3485" y="1024218"/>
                <a:ext cx="6425029" cy="451662"/>
              </a:xfrm>
              <a:prstGeom prst="rect">
                <a:avLst/>
              </a:prstGeom>
              <a:blipFill>
                <a:blip r:embed="rId4"/>
                <a:stretch>
                  <a:fillRect b="-5405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6DECB8-E923-36E6-E155-A8D20E3A9719}"/>
                  </a:ext>
                </a:extLst>
              </p:cNvPr>
              <p:cNvSpPr txBox="1"/>
              <p:nvPr/>
            </p:nvSpPr>
            <p:spPr>
              <a:xfrm>
                <a:off x="281130" y="2974151"/>
                <a:ext cx="4707764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이를 해결하기 위해서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나누고 극한을 취한다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6DECB8-E923-36E6-E155-A8D20E3A9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30" y="2974151"/>
                <a:ext cx="4707764" cy="360227"/>
              </a:xfrm>
              <a:prstGeom prst="rect">
                <a:avLst/>
              </a:prstGeom>
              <a:blipFill>
                <a:blip r:embed="rId5"/>
                <a:stretch>
                  <a:fillRect l="-809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3B8B2E0-828D-E3BF-B0ED-40F4963DC4EF}"/>
                  </a:ext>
                </a:extLst>
              </p:cNvPr>
              <p:cNvSpPr txBox="1"/>
              <p:nvPr/>
            </p:nvSpPr>
            <p:spPr>
              <a:xfrm>
                <a:off x="7518793" y="2794038"/>
                <a:ext cx="4582921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즉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gradient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으로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붕괴할 수 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3B8B2E0-828D-E3BF-B0ED-40F4963DC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793" y="2794038"/>
                <a:ext cx="4582921" cy="360227"/>
              </a:xfrm>
              <a:prstGeom prst="rect">
                <a:avLst/>
              </a:prstGeom>
              <a:blipFill>
                <a:blip r:embed="rId6"/>
                <a:stretch>
                  <a:fillRect l="-552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6A38C23-DFEA-0097-20CC-781C4EB85825}"/>
                  </a:ext>
                </a:extLst>
              </p:cNvPr>
              <p:cNvSpPr txBox="1"/>
              <p:nvPr/>
            </p:nvSpPr>
            <p:spPr>
              <a:xfrm>
                <a:off x="2635012" y="3527430"/>
                <a:ext cx="6988899" cy="1374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d>
                            <m:d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𝑑𝑠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d>
                                <m:dPr>
                                  <m:ctrl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sSup>
                                    <m:sSup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6A38C23-DFEA-0097-20CC-781C4EB85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012" y="3527430"/>
                <a:ext cx="6988899" cy="1374030"/>
              </a:xfrm>
              <a:prstGeom prst="rect">
                <a:avLst/>
              </a:prstGeom>
              <a:blipFill>
                <a:blip r:embed="rId7"/>
                <a:stretch>
                  <a:fillRect b="-183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D14EEE2-B485-A89F-93C5-B926E862C75B}"/>
                  </a:ext>
                </a:extLst>
              </p:cNvPr>
              <p:cNvSpPr txBox="1"/>
              <p:nvPr/>
            </p:nvSpPr>
            <p:spPr>
              <a:xfrm>
                <a:off x="1469903" y="3333531"/>
                <a:ext cx="1098186" cy="387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sz="1600" i="1" dirty="0" smtClean="0">
                          <a:solidFill>
                            <a:srgbClr val="3D6199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kumimoji="1" lang="en-US" altLang="ko-KR" sz="1600" i="0" dirty="0" smtClean="0">
                          <a:solidFill>
                            <a:srgbClr val="3D6199"/>
                          </a:solidFill>
                          <a:latin typeface="Cambria Math" panose="02040503050406030204" pitchFamily="18" charset="0"/>
                        </a:rPr>
                        <m:t>≈1/</m:t>
                      </m:r>
                      <m:r>
                        <m:rPr>
                          <m:sty m:val="p"/>
                        </m:rPr>
                        <a:rPr kumimoji="1" lang="en-US" altLang="ko-KR" sz="1600" i="0" dirty="0" smtClean="0">
                          <a:solidFill>
                            <a:srgbClr val="3D6199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kumimoji="1" lang="en-US" altLang="ko-KR" sz="1600" i="1" dirty="0" smtClean="0">
                          <a:solidFill>
                            <a:srgbClr val="3D6199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kumimoji="1" lang="ko-KR" altLang="en-US" sz="1600" dirty="0">
                  <a:solidFill>
                    <a:srgbClr val="3D619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D14EEE2-B485-A89F-93C5-B926E862C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903" y="3333531"/>
                <a:ext cx="1098186" cy="387798"/>
              </a:xfrm>
              <a:prstGeom prst="rect">
                <a:avLst/>
              </a:prstGeom>
              <a:blipFill>
                <a:blip r:embed="rId8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C888A9F-96D2-12E2-897A-A517707FEBBE}"/>
                  </a:ext>
                </a:extLst>
              </p:cNvPr>
              <p:cNvSpPr txBox="1"/>
              <p:nvPr/>
            </p:nvSpPr>
            <p:spPr>
              <a:xfrm>
                <a:off x="9556988" y="3721329"/>
                <a:ext cx="195758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∵</m:t>
                    </m:r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1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차 테일러 전개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C888A9F-96D2-12E2-897A-A517707FEB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6988" y="3721329"/>
                <a:ext cx="1957587" cy="360227"/>
              </a:xfrm>
              <a:prstGeom prst="rect">
                <a:avLst/>
              </a:prstGeom>
              <a:blipFill>
                <a:blip r:embed="rId9"/>
                <a:stretch>
                  <a:fillRect l="-1935" r="-645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2894F59-B017-59BA-BB5D-64C5E18FCFAB}"/>
                  </a:ext>
                </a:extLst>
              </p:cNvPr>
              <p:cNvSpPr txBox="1"/>
              <p:nvPr/>
            </p:nvSpPr>
            <p:spPr>
              <a:xfrm>
                <a:off x="326005" y="5024556"/>
                <a:ext cx="5524974" cy="500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ko-KR" sz="160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으로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가도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o-KR" alt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o-KR" altLang="en-US" sz="16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ko-KR" altLang="en-US" sz="1600" i="1">
                            <a:latin typeface="Cambria Math" panose="02040503050406030204" pitchFamily="18" charset="0"/>
                          </a:rPr>
                          <m:t>𝑑𝑠</m:t>
                        </m:r>
                      </m:den>
                    </m:f>
                    <m:sSub>
                      <m:sSubPr>
                        <m:ctrlPr>
                          <a:rPr lang="ko-KR" alt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p>
                          <m:sSupPr>
                            <m:ctrlPr>
                              <a:rPr lang="ko-KR" alt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en-US" sz="16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ko-KR" altLang="en-US" sz="160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sub>
                    </m:sSub>
                    <m:d>
                      <m:dPr>
                        <m:ctrlPr>
                          <a:rPr lang="ko-KR" altLang="en-US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ko-KR" altLang="en-US" sz="1600" b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sz="16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ko-KR" altLang="en-US" sz="16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ko-KR" altLang="en-US" sz="16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sz="16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극한값이 여전히 남아있다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2894F59-B017-59BA-BB5D-64C5E18FC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05" y="5024556"/>
                <a:ext cx="5524974" cy="500137"/>
              </a:xfrm>
              <a:prstGeom prst="rect">
                <a:avLst/>
              </a:prstGeom>
              <a:blipFill>
                <a:blip r:embed="rId10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921F8B7-2B90-BE26-963C-614D17C94FC3}"/>
                  </a:ext>
                </a:extLst>
              </p:cNvPr>
              <p:cNvSpPr txBox="1"/>
              <p:nvPr/>
            </p:nvSpPr>
            <p:spPr>
              <a:xfrm>
                <a:off x="326005" y="5569666"/>
                <a:ext cx="8568500" cy="3629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따라서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ko-KR" sz="1600" i="1" dirty="0">
                        <a:solidFill>
                          <a:srgbClr val="3D6199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kumimoji="1" lang="en-US" altLang="ko-KR" sz="1600" dirty="0">
                        <a:solidFill>
                          <a:srgbClr val="3D6199"/>
                        </a:solidFill>
                        <a:latin typeface="Cambria Math" panose="02040503050406030204" pitchFamily="18" charset="0"/>
                      </a:rPr>
                      <m:t>≈1/</m:t>
                    </m:r>
                    <m:r>
                      <m:rPr>
                        <m:sty m:val="p"/>
                      </m:rPr>
                      <a:rPr kumimoji="1" lang="en-US" altLang="ko-KR" sz="1600" dirty="0">
                        <a:solidFill>
                          <a:srgbClr val="3D6199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>
                        <a:solidFill>
                          <a:srgbClr val="3D6199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스케일링을 통해 새로운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loss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ko-KR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ko-KR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𝓛</m:t>
                        </m:r>
                      </m:e>
                      <m:sub>
                        <m:r>
                          <a:rPr kumimoji="1" lang="en-US" altLang="ko-KR" sz="16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𝑪𝑴</m:t>
                        </m:r>
                      </m:sub>
                      <m:sup>
                        <m:r>
                          <a:rPr kumimoji="1" lang="en-US" altLang="ko-KR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  <m:d>
                      <m:dPr>
                        <m:ctrlPr>
                          <a:rPr kumimoji="1" lang="en-US" altLang="ko-KR" sz="16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ko-KR" sz="16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  <m:r>
                          <a:rPr kumimoji="1" lang="en-US" altLang="ko-KR" sz="16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kumimoji="1" lang="en-US" altLang="ko-KR" sz="1600" b="1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b="1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kumimoji="1" lang="en-US" altLang="ko-KR" sz="1600" b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정의함으로써 이를 해결한다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921F8B7-2B90-BE26-963C-614D17C94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05" y="5569666"/>
                <a:ext cx="8568500" cy="362920"/>
              </a:xfrm>
              <a:prstGeom prst="rect">
                <a:avLst/>
              </a:prstGeom>
              <a:blipFill>
                <a:blip r:embed="rId11"/>
                <a:stretch>
                  <a:fillRect l="-296"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306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AD8C3FF7-9800-8AB9-8600-7C98483B6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Diagram showing relationships between discrete/continuous-time CD and CT</a:t>
            </a:r>
            <a:endParaRPr kumimoji="1"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D23A3CE-5A63-FDCB-86A8-131B15A8A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348" y="927008"/>
            <a:ext cx="9693303" cy="4277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B54818-B9FE-28EF-F6A3-3632F1C04965}"/>
              </a:ext>
            </a:extLst>
          </p:cNvPr>
          <p:cNvSpPr txBox="1"/>
          <p:nvPr/>
        </p:nvSpPr>
        <p:spPr>
          <a:xfrm>
            <a:off x="1129086" y="5506422"/>
            <a:ext cx="10394192" cy="656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지금까지의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discrete, continuous time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Consistency distillation, Consistency training from scratch 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방법이</a:t>
            </a:r>
            <a:b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다음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Diagram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으로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정리된다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1868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0AD45596-7427-D96D-9531-FC214C754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Continuous-time CM loss</a:t>
            </a:r>
            <a:r>
              <a:rPr kumimoji="1" lang="ko-KR" altLang="en-US" dirty="0"/>
              <a:t>가 </a:t>
            </a:r>
            <a:r>
              <a:rPr kumimoji="1" lang="en-US" altLang="ko-KR" dirty="0"/>
              <a:t>tangent vector</a:t>
            </a:r>
            <a:r>
              <a:rPr kumimoji="1" lang="ko-KR" altLang="en-US" dirty="0"/>
              <a:t>로 인해 계산이 불안정하다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9B76490-9490-D778-E646-361046E97D95}"/>
                  </a:ext>
                </a:extLst>
              </p:cNvPr>
              <p:cNvSpPr txBox="1"/>
              <p:nvPr/>
            </p:nvSpPr>
            <p:spPr>
              <a:xfrm>
                <a:off x="3038725" y="845258"/>
                <a:ext cx="6106600" cy="6257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CM</m:t>
                          </m:r>
                        </m:sub>
                        <m:sup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p>
                            <m:sSup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f>
                            <m:fPr>
                              <m:ctrlP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sSub>
                            <m:sSubPr>
                              <m:ctrlP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9B76490-9490-D778-E646-361046E97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8725" y="845258"/>
                <a:ext cx="6106600" cy="625749"/>
              </a:xfrm>
              <a:prstGeom prst="rect">
                <a:avLst/>
              </a:prstGeom>
              <a:blipFill>
                <a:blip r:embed="rId2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24C48B7-4992-1C5D-593B-8429E873ABE1}"/>
              </a:ext>
            </a:extLst>
          </p:cNvPr>
          <p:cNvSpPr txBox="1"/>
          <p:nvPr/>
        </p:nvSpPr>
        <p:spPr>
          <a:xfrm>
            <a:off x="7290362" y="1471007"/>
            <a:ext cx="1056700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instable</a:t>
            </a:r>
            <a:endParaRPr kumimoji="1"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C83F289-382F-744F-B158-EA7F7BCFC502}"/>
                  </a:ext>
                </a:extLst>
              </p:cNvPr>
              <p:cNvSpPr txBox="1"/>
              <p:nvPr/>
            </p:nvSpPr>
            <p:spPr>
              <a:xfrm>
                <a:off x="3072187" y="1774459"/>
                <a:ext cx="6106600" cy="618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sSub>
                        <m:sSub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ko-KR" alt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sSup>
                        <m:sSupPr>
                          <m:ctrlPr>
                            <a:rPr lang="ko-KR" altLang="en-US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ko-KR" altLang="en-US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C83F289-382F-744F-B158-EA7F7BCFC5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187" y="1774459"/>
                <a:ext cx="6106600" cy="618311"/>
              </a:xfrm>
              <a:prstGeom prst="rect">
                <a:avLst/>
              </a:prstGeom>
              <a:blipFill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0CAD82D-9FAA-E962-422A-991FDDF00D2F}"/>
              </a:ext>
            </a:extLst>
          </p:cNvPr>
          <p:cNvSpPr txBox="1"/>
          <p:nvPr/>
        </p:nvSpPr>
        <p:spPr>
          <a:xfrm>
            <a:off x="632129" y="2598624"/>
            <a:ext cx="603883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에서의 특정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미분텀이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최적화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과정중에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매우 커져 폭발할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0A27C0-ACE7-85A7-550F-A97B45F5F510}"/>
              </a:ext>
            </a:extLst>
          </p:cNvPr>
          <p:cNvSpPr txBox="1"/>
          <p:nvPr/>
        </p:nvSpPr>
        <p:spPr>
          <a:xfrm>
            <a:off x="632129" y="2958851"/>
            <a:ext cx="6138219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따라서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Lu and Song (2024)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trigonometric schedule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이용한다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오른쪽 화살표[R] 15">
            <a:extLst>
              <a:ext uri="{FF2B5EF4-FFF2-40B4-BE49-F238E27FC236}">
                <a16:creationId xmlns:a16="http://schemas.microsoft.com/office/drawing/2014/main" id="{23ED5CC2-2CA9-0894-A905-8408F1327EE4}"/>
              </a:ext>
            </a:extLst>
          </p:cNvPr>
          <p:cNvSpPr/>
          <p:nvPr/>
        </p:nvSpPr>
        <p:spPr>
          <a:xfrm>
            <a:off x="1339796" y="3605309"/>
            <a:ext cx="341906" cy="111318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26CBED-FCF5-E43E-48AB-67CF0D8BB66B}"/>
              </a:ext>
            </a:extLst>
          </p:cNvPr>
          <p:cNvSpPr txBox="1"/>
          <p:nvPr/>
        </p:nvSpPr>
        <p:spPr>
          <a:xfrm>
            <a:off x="1777118" y="3480854"/>
            <a:ext cx="8808822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미분해도 크기가 유계이기 때문에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tangent vector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exploding gradient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문제를 완화할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171094-FCEE-693B-C42B-C2D31E271A43}"/>
              </a:ext>
            </a:extLst>
          </p:cNvPr>
          <p:cNvSpPr txBox="1"/>
          <p:nvPr/>
        </p:nvSpPr>
        <p:spPr>
          <a:xfrm>
            <a:off x="632129" y="4074755"/>
            <a:ext cx="7449475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하지만 그럼에도 불구하고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exploding gradient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문제는 완벽히 완화되지는 않는다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F086224-03A4-49A0-8B10-8672E0E5FF7A}"/>
                  </a:ext>
                </a:extLst>
              </p:cNvPr>
              <p:cNvSpPr txBox="1"/>
              <p:nvPr/>
            </p:nvSpPr>
            <p:spPr>
              <a:xfrm>
                <a:off x="632129" y="4434982"/>
                <a:ext cx="9149300" cy="446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𝑑𝑠</m:t>
                        </m:r>
                      </m:den>
                    </m:f>
                    <m:sSub>
                      <m:sSubPr>
                        <m:ctrlP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p>
                          <m:sSupPr>
                            <m:ctrlPr>
                              <a:rPr lang="ko-KR" alt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ko-KR" altLang="en-US" sz="16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sub>
                    </m:sSub>
                    <m:d>
                      <m:dPr>
                        <m:ctrlPr>
                          <a:rPr lang="ko-KR" altLang="en-US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ko-KR" altLang="en-US" sz="1600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sz="1600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ko-KR" altLang="en-US" sz="1600" b="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ko-KR" altLang="en-US" sz="1600" b="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sz="16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ko-KR" altLang="en-US" sz="1600" dirty="0" err="1"/>
                  <a:t>를</a:t>
                </a:r>
                <a:r>
                  <a:rPr lang="ko-KR" altLang="en-US" sz="1600" dirty="0"/>
                  <a:t> </a:t>
                </a:r>
                <a:r>
                  <a:rPr lang="ko-KR" altLang="en-US" sz="1600" dirty="0" err="1"/>
                  <a:t>전개하다보면</a:t>
                </a:r>
                <a:r>
                  <a:rPr lang="ko-KR" altLang="en-US" sz="1600" dirty="0"/>
                  <a:t> </a:t>
                </a:r>
                <a:r>
                  <a:rPr lang="en-US" altLang="ko-KR" sz="1600" dirty="0"/>
                  <a:t>positional embedding</a:t>
                </a:r>
                <a:r>
                  <a:rPr lang="ko-KR" altLang="en-US" sz="1600" dirty="0"/>
                  <a:t> 함수를 미분하는 </a:t>
                </a:r>
                <a:r>
                  <a:rPr lang="ko-KR" altLang="en-US" sz="1600" dirty="0" err="1"/>
                  <a:t>텀이</a:t>
                </a:r>
                <a:r>
                  <a:rPr lang="ko-KR" altLang="en-US" sz="1600" dirty="0"/>
                  <a:t> 있다</a:t>
                </a:r>
                <a:r>
                  <a:rPr lang="en-US" altLang="ko-KR" sz="1600" dirty="0"/>
                  <a:t>.</a:t>
                </a:r>
                <a:r>
                  <a:rPr lang="ko-KR" altLang="en-US" sz="1600" dirty="0"/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F086224-03A4-49A0-8B10-8672E0E5F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29" y="4434982"/>
                <a:ext cx="9149300" cy="446917"/>
              </a:xfrm>
              <a:prstGeom prst="rect">
                <a:avLst/>
              </a:prstGeom>
              <a:blipFill>
                <a:blip r:embed="rId4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D8282A0-E28F-A7D9-6ACB-68A68E70FFF9}"/>
                  </a:ext>
                </a:extLst>
              </p:cNvPr>
              <p:cNvSpPr txBox="1"/>
              <p:nvPr/>
            </p:nvSpPr>
            <p:spPr>
              <a:xfrm>
                <a:off x="3046675" y="4922908"/>
                <a:ext cx="60986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emb</m:t>
                          </m:r>
                        </m:fName>
                        <m:e>
                          <m:d>
                            <m:d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e>
                      </m:func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,…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D8282A0-E28F-A7D9-6ACB-68A68E70F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675" y="4922908"/>
                <a:ext cx="6098650" cy="369332"/>
              </a:xfrm>
              <a:prstGeom prst="rect">
                <a:avLst/>
              </a:prstGeom>
              <a:blipFill>
                <a:blip r:embed="rId5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76EF2C1-14DD-E98A-A805-5A5DAB96B10F}"/>
                  </a:ext>
                </a:extLst>
              </p:cNvPr>
              <p:cNvSpPr txBox="1"/>
              <p:nvPr/>
            </p:nvSpPr>
            <p:spPr>
              <a:xfrm>
                <a:off x="2864269" y="5328667"/>
                <a:ext cx="7812157" cy="629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 </m:t>
                          </m:r>
                          <m:func>
                            <m:func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emb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unc>
                            <m:func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,−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unc>
                            <m:func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unc>
                            <m:func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,−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unc>
                            <m:func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,…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76EF2C1-14DD-E98A-A805-5A5DAB96B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4269" y="5328667"/>
                <a:ext cx="7812157" cy="629916"/>
              </a:xfrm>
              <a:prstGeom prst="rect">
                <a:avLst/>
              </a:prstGeom>
              <a:blipFill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4411448-4644-1D88-7F37-51E50903AC17}"/>
                  </a:ext>
                </a:extLst>
              </p:cNvPr>
              <p:cNvSpPr txBox="1"/>
              <p:nvPr/>
            </p:nvSpPr>
            <p:spPr>
              <a:xfrm>
                <a:off x="2864269" y="6012742"/>
                <a:ext cx="9329285" cy="500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여기서의 주파수가 큰 경우에 이 값이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𝑑𝑠</m:t>
                        </m:r>
                      </m:den>
                    </m:f>
                    <m:sSub>
                      <m:sSubPr>
                        <m:ctrlP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p>
                          <m:sSupPr>
                            <m:ctrlPr>
                              <a:rPr lang="ko-KR" alt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ko-KR" altLang="en-US" sz="16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sub>
                    </m:sSub>
                    <m:d>
                      <m:dPr>
                        <m:ctrlPr>
                          <a:rPr lang="ko-KR" altLang="en-US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ko-KR" alt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ko-KR" alt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ko-KR" altLang="en-US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에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전달되어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gradient exploding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으로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이어질 수 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4411448-4644-1D88-7F37-51E50903A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4269" y="6012742"/>
                <a:ext cx="9329285" cy="500137"/>
              </a:xfrm>
              <a:prstGeom prst="rect">
                <a:avLst/>
              </a:prstGeom>
              <a:blipFill>
                <a:blip r:embed="rId7"/>
                <a:stretch>
                  <a:fillRect l="-272" b="-5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234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3" grpId="0"/>
      <p:bldP spid="14" grpId="0"/>
      <p:bldP spid="16" grpId="0" animBg="1"/>
      <p:bldP spid="17" grpId="0"/>
      <p:bldP spid="18" grpId="0"/>
      <p:bldP spid="19" grpId="0"/>
      <p:bldP spid="23" grpId="0"/>
      <p:bldP spid="25" grpId="0"/>
      <p:bldP spid="2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D01987AA-87ED-0FF0-C61A-FD170C44E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/>
              <a:t>이런 문제를 방지하기 위해 다음의 </a:t>
            </a:r>
            <a:r>
              <a:rPr kumimoji="1" lang="en-US" altLang="ko-KR" dirty="0"/>
              <a:t>3</a:t>
            </a:r>
            <a:r>
              <a:rPr kumimoji="1" lang="ko-KR" altLang="en-US" dirty="0"/>
              <a:t>가지 해결책을 제시하고 있다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0D9AB8-8161-699F-04FF-D5C25BF8DED9}"/>
              </a:ext>
            </a:extLst>
          </p:cNvPr>
          <p:cNvSpPr txBox="1"/>
          <p:nvPr/>
        </p:nvSpPr>
        <p:spPr>
          <a:xfrm>
            <a:off x="684213" y="1287216"/>
            <a:ext cx="2448876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Tangent Normalization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226FCC-CCBB-1E54-D043-EAC4E8CFFEBD}"/>
                  </a:ext>
                </a:extLst>
              </p:cNvPr>
              <p:cNvSpPr txBox="1"/>
              <p:nvPr/>
            </p:nvSpPr>
            <p:spPr>
              <a:xfrm>
                <a:off x="1975575" y="1647828"/>
                <a:ext cx="8562216" cy="500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단순히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𝑑𝑠</m:t>
                        </m:r>
                      </m:den>
                    </m:f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kumimoji="1" lang="en-US" altLang="ko-KR" sz="1600" i="0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sub>
                    </m:sSub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구하고 나서 사후적으로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normalization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통해 값이 무한히 커지는 걸 막자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226FCC-CCBB-1E54-D043-EAC4E8CFF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5575" y="1647828"/>
                <a:ext cx="8562216" cy="500137"/>
              </a:xfrm>
              <a:prstGeom prst="rect">
                <a:avLst/>
              </a:prstGeom>
              <a:blipFill>
                <a:blip r:embed="rId2"/>
                <a:stretch>
                  <a:fillRect l="-296" b="-5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45DD88F-B91F-4F79-0A8C-265AA4E87E7A}"/>
              </a:ext>
            </a:extLst>
          </p:cNvPr>
          <p:cNvSpPr txBox="1"/>
          <p:nvPr/>
        </p:nvSpPr>
        <p:spPr>
          <a:xfrm>
            <a:off x="684213" y="2482591"/>
            <a:ext cx="2034083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Tangent Warm-up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352FC-46E3-45A5-B3D9-4F6F3AA0A880}"/>
              </a:ext>
            </a:extLst>
          </p:cNvPr>
          <p:cNvSpPr txBox="1"/>
          <p:nvPr/>
        </p:nvSpPr>
        <p:spPr>
          <a:xfrm>
            <a:off x="1908651" y="2982728"/>
            <a:ext cx="8774265" cy="1017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ko-KR" sz="1600" dirty="0"/>
              <a:t>위에서의 불안정성이 나오는 </a:t>
            </a:r>
            <a:r>
              <a:rPr lang="ko-KR" altLang="ko-KR" sz="1600" dirty="0" err="1"/>
              <a:t>텀에</a:t>
            </a:r>
            <a:r>
              <a:rPr lang="ko-KR" altLang="ko-KR" sz="1600" dirty="0"/>
              <a:t> </a:t>
            </a:r>
            <a:r>
              <a:rPr lang="ko-KR" altLang="ko-KR" sz="1600" dirty="0" err="1"/>
              <a:t>coefficient</a:t>
            </a:r>
            <a:r>
              <a:rPr lang="ko-KR" altLang="ko-KR" sz="1600" dirty="0"/>
              <a:t> </a:t>
            </a:r>
            <a:r>
              <a:rPr lang="ko-KR" altLang="ko-KR" sz="1600" dirty="0" err="1"/>
              <a:t>r를</a:t>
            </a:r>
            <a:r>
              <a:rPr lang="ko-KR" altLang="ko-KR" sz="1600" dirty="0"/>
              <a:t> 줘서 0부터 1까지 천천히 증가하게끔 설정. 처음학습에는 불안정성이 나오는 </a:t>
            </a:r>
            <a:r>
              <a:rPr lang="ko-KR" altLang="ko-KR" sz="1600" dirty="0" err="1"/>
              <a:t>텀을</a:t>
            </a:r>
            <a:r>
              <a:rPr lang="ko-KR" altLang="ko-KR" sz="1600" dirty="0"/>
              <a:t> 배제하고 어느정도 시간이 지난 후부터 그런 불안정성 </a:t>
            </a:r>
            <a:r>
              <a:rPr lang="ko-KR" altLang="ko-KR" sz="1600" dirty="0" err="1"/>
              <a:t>텀을</a:t>
            </a:r>
            <a:r>
              <a:rPr lang="ko-KR" altLang="ko-KR" sz="1600" dirty="0"/>
              <a:t> 같이 넣어서 학습에 이용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16F9F2-E9C5-C9C4-51FE-A20FCEE99A27}"/>
              </a:ext>
            </a:extLst>
          </p:cNvPr>
          <p:cNvSpPr txBox="1"/>
          <p:nvPr/>
        </p:nvSpPr>
        <p:spPr>
          <a:xfrm>
            <a:off x="684213" y="4321827"/>
            <a:ext cx="192860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3. Time embedding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4E34F1-A431-241B-5A43-AF35E186EA81}"/>
                  </a:ext>
                </a:extLst>
              </p:cNvPr>
              <p:cNvSpPr txBox="1"/>
              <p:nvPr/>
            </p:nvSpPr>
            <p:spPr>
              <a:xfrm>
                <a:off x="1908651" y="4791008"/>
                <a:ext cx="9449311" cy="12280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ko-KR" altLang="ko-KR" sz="1600" dirty="0" err="1"/>
                  <a:t>positional</a:t>
                </a:r>
                <a:r>
                  <a:rPr lang="ko-KR" altLang="ko-KR" sz="1600" dirty="0"/>
                  <a:t> </a:t>
                </a:r>
                <a:r>
                  <a:rPr lang="ko-KR" altLang="ko-KR" sz="1600" dirty="0" err="1"/>
                  <a:t>encoding에서</a:t>
                </a:r>
                <a:r>
                  <a:rPr lang="ko-KR" altLang="ko-KR" sz="1600" dirty="0"/>
                  <a:t> 주파수를 보통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ko-KR" sz="1600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ko-KR" sz="1600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ko-KR" altLang="ko-KR" sz="1600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ko-KR" altLang="ko-KR" sz="1600" i="0" dirty="0" err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ko-KR" altLang="ko-KR" sz="1600" i="0" dirty="0" err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o-KR" altLang="ko-KR" sz="1600" i="0" dirty="0" err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ko-KR" altLang="ko-KR" sz="1600" i="1" dirty="0" err="1"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ko-KR" altLang="ko-KR" sz="1600" i="1" dirty="0" err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ko-KR" sz="1600" i="1" dirty="0" err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ko-KR" altLang="ko-KR" sz="1600" i="1" dirty="0" err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num>
                      <m:den>
                        <m:r>
                          <a:rPr lang="ko-KR" altLang="ko-KR" sz="1600" i="1" dirty="0" err="1">
                            <a:latin typeface="Cambria Math" panose="02040503050406030204" pitchFamily="18" charset="0"/>
                          </a:rPr>
                          <m:t>𝑠𝑐𝑎𝑙𝑒</m:t>
                        </m:r>
                      </m:den>
                    </m:f>
                  </m:oMath>
                </a14:m>
                <a:r>
                  <a:rPr lang="ko-KR" altLang="ko-KR" sz="1600" dirty="0"/>
                  <a:t>같은 식으로, 하나의 </a:t>
                </a:r>
                <a:r>
                  <a:rPr lang="ko-KR" altLang="ko-KR" sz="1600" dirty="0" err="1"/>
                  <a:t>magnitude</a:t>
                </a:r>
                <a:r>
                  <a:rPr lang="ko-KR" altLang="ko-KR" sz="1600" dirty="0"/>
                  <a:t> </a:t>
                </a:r>
                <a:r>
                  <a:rPr lang="ko-KR" altLang="ko-KR" sz="1600" dirty="0" err="1"/>
                  <a:t>parameter에</a:t>
                </a:r>
                <a:r>
                  <a:rPr lang="ko-KR" altLang="ko-KR" sz="1600" dirty="0"/>
                  <a:t> 의해 전체적으로 </a:t>
                </a:r>
                <a:r>
                  <a:rPr lang="ko-KR" altLang="ko-KR" sz="1600" dirty="0" err="1"/>
                  <a:t>조절되게된다</a:t>
                </a:r>
                <a:r>
                  <a:rPr lang="ko-KR" altLang="ko-KR" sz="1600" dirty="0"/>
                  <a:t>.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ko-KR" altLang="ko-KR" sz="1600" dirty="0" err="1"/>
                  <a:t>scale을</a:t>
                </a:r>
                <a:r>
                  <a:rPr lang="ko-KR" altLang="ko-KR" sz="1600" dirty="0"/>
                  <a:t> 고정해놓고 </a:t>
                </a:r>
                <a:r>
                  <a:rPr lang="ko-KR" altLang="ko-KR" sz="1600" dirty="0" err="1"/>
                  <a:t>b를</a:t>
                </a:r>
                <a:r>
                  <a:rPr lang="ko-KR" altLang="ko-KR" sz="1600" dirty="0"/>
                  <a:t> </a:t>
                </a:r>
                <a:r>
                  <a:rPr lang="ko-KR" altLang="ko-KR" sz="1600" dirty="0" err="1"/>
                  <a:t>magnitude</a:t>
                </a:r>
                <a:r>
                  <a:rPr lang="ko-KR" altLang="ko-KR" sz="1600" dirty="0"/>
                  <a:t> </a:t>
                </a:r>
                <a:r>
                  <a:rPr lang="ko-KR" altLang="ko-KR" sz="1600" dirty="0" err="1"/>
                  <a:t>parameter로</a:t>
                </a:r>
                <a:r>
                  <a:rPr lang="ko-KR" altLang="ko-KR" sz="1600" dirty="0"/>
                  <a:t> </a:t>
                </a:r>
                <a:r>
                  <a:rPr lang="ko-KR" altLang="ko-KR" sz="1600" dirty="0" err="1"/>
                  <a:t>생각할때</a:t>
                </a:r>
                <a:r>
                  <a:rPr lang="ko-KR" altLang="ko-KR" sz="1600" dirty="0"/>
                  <a:t> 이를 작게 설정해서 전체적인 주파수의 스케일을 작게 설정하면 고주파에서의 </a:t>
                </a:r>
                <a:r>
                  <a:rPr lang="ko-KR" altLang="ko-KR" sz="1600" dirty="0" err="1"/>
                  <a:t>미분값</a:t>
                </a:r>
                <a:r>
                  <a:rPr lang="ko-KR" altLang="ko-KR" sz="1600" dirty="0"/>
                  <a:t> 폭발을 방지할 수 있다.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4E34F1-A431-241B-5A43-AF35E186E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651" y="4791008"/>
                <a:ext cx="9449311" cy="1228093"/>
              </a:xfrm>
              <a:prstGeom prst="rect">
                <a:avLst/>
              </a:prstGeom>
              <a:blipFill>
                <a:blip r:embed="rId3"/>
                <a:stretch>
                  <a:fillRect l="-268" r="-268" b="-515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07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36172A9F-130F-C8A3-D021-D414F6979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Motivation of General Flow Map: Consistency Trajectory Model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070840-A7F9-D470-3DDB-4758CB31DD30}"/>
              </a:ext>
            </a:extLst>
          </p:cNvPr>
          <p:cNvSpPr txBox="1"/>
          <p:nvPr/>
        </p:nvSpPr>
        <p:spPr>
          <a:xfrm>
            <a:off x="588396" y="946207"/>
            <a:ext cx="8566769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Consistency Model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trajectory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위의 임의의 점으로부터 원점으로 가는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Flow Map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학습했다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15C1751-9F86-3363-31CB-224B48B74544}"/>
                  </a:ext>
                </a:extLst>
              </p:cNvPr>
              <p:cNvSpPr txBox="1"/>
              <p:nvPr/>
            </p:nvSpPr>
            <p:spPr>
              <a:xfrm>
                <a:off x="588395" y="1538311"/>
                <a:ext cx="10519577" cy="6556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지금부터는 더 일반적인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trajectory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위의 임의의 두 점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ko-KR" sz="1600" i="0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ko-KR" sz="1600" i="1" dirty="0" err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sz="1600" i="0" dirty="0" err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kumimoji="1" lang="en-US" altLang="ko-KR" sz="1600" i="0" dirty="0" err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ko-KR" sz="1600" i="0" dirty="0" err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kumimoji="1" lang="en-US" altLang="ko-KR" sz="1600" i="1" dirty="0" err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있을때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가는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General Flow Map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학습하기 위한 방법인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Consistency Trajectory Model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보려고 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15C1751-9F86-3363-31CB-224B48B74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95" y="1538311"/>
                <a:ext cx="10519577" cy="655692"/>
              </a:xfrm>
              <a:prstGeom prst="rect">
                <a:avLst/>
              </a:prstGeom>
              <a:blipFill>
                <a:blip r:embed="rId2"/>
                <a:stretch>
                  <a:fillRect l="-240" b="-727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703293C-CF05-E644-EF48-6BA9AAE16B88}"/>
              </a:ext>
            </a:extLst>
          </p:cNvPr>
          <p:cNvSpPr txBox="1"/>
          <p:nvPr/>
        </p:nvSpPr>
        <p:spPr>
          <a:xfrm>
            <a:off x="588395" y="2458454"/>
            <a:ext cx="517321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로 가는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flow map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은 다음과 같이 표현할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9CAEE9-AEB4-8FE7-48FC-FE8EA886AC87}"/>
                  </a:ext>
                </a:extLst>
              </p:cNvPr>
              <p:cNvSpPr txBox="1"/>
              <p:nvPr/>
            </p:nvSpPr>
            <p:spPr>
              <a:xfrm>
                <a:off x="2132275" y="2990284"/>
                <a:ext cx="6098650" cy="7114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subSup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p>
                            <m:sSup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nary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 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9CAEE9-AEB4-8FE7-48FC-FE8EA886A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275" y="2990284"/>
                <a:ext cx="6098650" cy="711477"/>
              </a:xfrm>
              <a:prstGeom prst="rect">
                <a:avLst/>
              </a:prstGeom>
              <a:blipFill>
                <a:blip r:embed="rId3"/>
                <a:stretch>
                  <a:fillRect t="-152632" b="-22982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F074C5E-4150-15D7-72D1-CCB773F01C94}"/>
                  </a:ext>
                </a:extLst>
              </p:cNvPr>
              <p:cNvSpPr txBox="1"/>
              <p:nvPr/>
            </p:nvSpPr>
            <p:spPr>
              <a:xfrm>
                <a:off x="3558209" y="3689991"/>
                <a:ext cx="6098650" cy="9938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ko-KR" altLang="en-US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limLow>
                        <m:limLow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num>
                                    <m:den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den>
                                  </m:f>
                                  <m:nary>
                                    <m:naryPr>
                                      <m:limLoc m:val="subSup"/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  <m:e>
                                      <m:sSup>
                                        <m:sSup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𝐯</m:t>
                                          </m:r>
                                        </m:e>
                                        <m:sup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nary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d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 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𝑑𝑢</m:t>
                                  </m:r>
                                </m:e>
                              </m:d>
                            </m:e>
                          </m:groupChr>
                        </m:e>
                        <m:lim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=: </m:t>
                          </m:r>
                          <m:sSup>
                            <m:sSup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𝐠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lim>
                      </m:limLow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F074C5E-4150-15D7-72D1-CCB773F01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209" y="3689991"/>
                <a:ext cx="6098650" cy="993862"/>
              </a:xfrm>
              <a:prstGeom prst="rect">
                <a:avLst/>
              </a:prstGeom>
              <a:blipFill>
                <a:blip r:embed="rId4"/>
                <a:stretch>
                  <a:fillRect t="-108861" b="-13797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0E7869B-6F01-6960-9903-0464B60FED0C}"/>
                  </a:ext>
                </a:extLst>
              </p:cNvPr>
              <p:cNvSpPr txBox="1"/>
              <p:nvPr/>
            </p:nvSpPr>
            <p:spPr>
              <a:xfrm>
                <a:off x="588395" y="4837522"/>
                <a:ext cx="5798703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근사하는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라는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neural network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학습하면 결과적으로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0E7869B-6F01-6960-9903-0464B60FE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95" y="4837522"/>
                <a:ext cx="5798703" cy="360227"/>
              </a:xfrm>
              <a:prstGeom prst="rect">
                <a:avLst/>
              </a:prstGeom>
              <a:blipFill>
                <a:blip r:embed="rId5"/>
                <a:stretch>
                  <a:fillRect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2606628-E892-C0AD-3214-D5B030BE36C1}"/>
                  </a:ext>
                </a:extLst>
              </p:cNvPr>
              <p:cNvSpPr txBox="1"/>
              <p:nvPr/>
            </p:nvSpPr>
            <p:spPr>
              <a:xfrm>
                <a:off x="2604052" y="5289429"/>
                <a:ext cx="6098650" cy="5927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>
                              <a:latin typeface="Cambria Math" panose="02040503050406030204" pitchFamily="18" charset="0"/>
                            </a:rPr>
                            <m:t>𝐆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:=</m:t>
                      </m:r>
                      <m:f>
                        <m:f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𝐠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2606628-E892-C0AD-3214-D5B030BE3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4052" y="5289429"/>
                <a:ext cx="6098650" cy="5927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F6DEE9A-5AE8-2C8F-4366-DC8C36C1AA59}"/>
                  </a:ext>
                </a:extLst>
              </p:cNvPr>
              <p:cNvSpPr txBox="1"/>
              <p:nvPr/>
            </p:nvSpPr>
            <p:spPr>
              <a:xfrm>
                <a:off x="588395" y="5973283"/>
                <a:ext cx="5615704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General flow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근사하는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만들수있다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F6DEE9A-5AE8-2C8F-4366-DC8C36C1A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95" y="5973283"/>
                <a:ext cx="5615704" cy="360227"/>
              </a:xfrm>
              <a:prstGeom prst="rect">
                <a:avLst/>
              </a:prstGeom>
              <a:blipFill>
                <a:blip r:embed="rId7"/>
                <a:stretch>
                  <a:fillRect l="-677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222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1" grpId="0"/>
      <p:bldP spid="14" grpId="0"/>
      <p:bldP spid="16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09100B82-DE3B-6039-1B7D-3E319EF692F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학습하는 건</a:t>
                </a:r>
                <a:r>
                  <a:rPr kumimoji="1" lang="en-US" altLang="ko-KR" dirty="0"/>
                  <a:t> flow</a:t>
                </a:r>
                <a:r>
                  <a:rPr kumimoji="1" lang="ko-KR" altLang="en-US" dirty="0"/>
                  <a:t> 뿐만 아니라 </a:t>
                </a:r>
                <a:r>
                  <a:rPr kumimoji="1" lang="en-US" altLang="ko-KR" dirty="0"/>
                  <a:t>velocity</a:t>
                </a:r>
                <a:r>
                  <a:rPr kumimoji="1" lang="ko-KR" altLang="en-US" dirty="0"/>
                  <a:t>까지 한 번에 알 수 있다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09100B82-DE3B-6039-1B7D-3E319EF692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3889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017EB00-5F1B-4FB9-CBCD-F3CA6594A9AD}"/>
                  </a:ext>
                </a:extLst>
              </p:cNvPr>
              <p:cNvSpPr txBox="1"/>
              <p:nvPr/>
            </p:nvSpPr>
            <p:spPr>
              <a:xfrm>
                <a:off x="3916017" y="1386849"/>
                <a:ext cx="4359965" cy="7114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ko-KR" altLang="en-US" b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1" dirty="0">
                              <a:latin typeface="Cambria Math" panose="02040503050406030204" pitchFamily="18" charset="0"/>
                            </a:rPr>
                            <m:t>𝐠</m:t>
                          </m:r>
                        </m:e>
                        <m:sup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b="1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ko-KR" altLang="en-US" b="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nary>
                        <m:naryPr>
                          <m:limLoc m:val="subSup"/>
                          <m:ctrlPr>
                            <a:rPr lang="ko-KR" altLang="en-US" b="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p>
                            <m:sSup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p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nary>
                      <m:d>
                        <m:dPr>
                          <m:ctrlPr>
                            <a:rPr lang="ko-KR" altLang="en-US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 </m:t>
                      </m:r>
                      <m:r>
                        <a:rPr lang="ko-KR" altLang="en-US" b="0" i="1" dirty="0"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017EB00-5F1B-4FB9-CBCD-F3CA6594A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017" y="1386849"/>
                <a:ext cx="4359965" cy="711477"/>
              </a:xfrm>
              <a:prstGeom prst="rect">
                <a:avLst/>
              </a:prstGeom>
              <a:blipFill>
                <a:blip r:embed="rId3"/>
                <a:stretch>
                  <a:fillRect t="-152632" b="-22982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A2CB4A1-E39B-8571-2B95-3DDBB68843BB}"/>
                  </a:ext>
                </a:extLst>
              </p:cNvPr>
              <p:cNvSpPr txBox="1"/>
              <p:nvPr/>
            </p:nvSpPr>
            <p:spPr>
              <a:xfrm>
                <a:off x="437321" y="1003595"/>
                <a:ext cx="5997155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Oracle flow map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학습하기 위해서 다음의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학습하면 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A2CB4A1-E39B-8571-2B95-3DDBB6884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1003595"/>
                <a:ext cx="5997155" cy="360227"/>
              </a:xfrm>
              <a:prstGeom prst="rect">
                <a:avLst/>
              </a:prstGeom>
              <a:blipFill>
                <a:blip r:embed="rId4"/>
                <a:stretch>
                  <a:fillRect l="-634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D58265-D91C-DDD3-6CB2-E31A45A698C8}"/>
                  </a:ext>
                </a:extLst>
              </p:cNvPr>
              <p:cNvSpPr txBox="1"/>
              <p:nvPr/>
            </p:nvSpPr>
            <p:spPr>
              <a:xfrm>
                <a:off x="3047999" y="2601821"/>
                <a:ext cx="6096000" cy="15015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p>
                            <m:sSup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𝐠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nary>
                            <m:naryPr>
                              <m:limLoc m:val="subSup"/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nary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𝒪</m:t>
                              </m:r>
                              <m:d>
                                <m:d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sSup>
                            <m:sSup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𝒪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D58265-D91C-DDD3-6CB2-E31A45A69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9" y="2601821"/>
                <a:ext cx="6096000" cy="1501501"/>
              </a:xfrm>
              <a:prstGeom prst="rect">
                <a:avLst/>
              </a:prstGeom>
              <a:blipFill>
                <a:blip r:embed="rId5"/>
                <a:stretch>
                  <a:fillRect t="-73333" b="-55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582EEF-D71F-7B01-FF4F-0E2F50E2CA9C}"/>
                  </a:ext>
                </a:extLst>
              </p:cNvPr>
              <p:cNvSpPr txBox="1"/>
              <p:nvPr/>
            </p:nvSpPr>
            <p:spPr>
              <a:xfrm>
                <a:off x="437321" y="2169960"/>
                <a:ext cx="6513065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1" lang="en-US" altLang="ko-KR" sz="1600" b="0" i="1" dirty="0" smtClean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근방에서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차 테일러 근사해서 다음과 같이 표현할 수 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582EEF-D71F-7B01-FF4F-0E2F50E2C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2169960"/>
                <a:ext cx="6513065" cy="360227"/>
              </a:xfrm>
              <a:prstGeom prst="rect">
                <a:avLst/>
              </a:prstGeom>
              <a:blipFill>
                <a:blip r:embed="rId6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AC12100-24A8-7F46-B5D8-117CE9B4A698}"/>
                  </a:ext>
                </a:extLst>
              </p:cNvPr>
              <p:cNvSpPr txBox="1"/>
              <p:nvPr/>
            </p:nvSpPr>
            <p:spPr>
              <a:xfrm>
                <a:off x="437321" y="4227444"/>
                <a:ext cx="229902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극한을 취하면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AC12100-24A8-7F46-B5D8-117CE9B4A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4227444"/>
                <a:ext cx="2299027" cy="360227"/>
              </a:xfrm>
              <a:prstGeom prst="rect">
                <a:avLst/>
              </a:prstGeom>
              <a:blipFill>
                <a:blip r:embed="rId7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D501EF0-9142-E196-F9D6-A1DFC7C5621B}"/>
                  </a:ext>
                </a:extLst>
              </p:cNvPr>
              <p:cNvSpPr txBox="1"/>
              <p:nvPr/>
            </p:nvSpPr>
            <p:spPr>
              <a:xfrm>
                <a:off x="2601004" y="4507179"/>
                <a:ext cx="6096000" cy="9884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ko-KR" altLang="en-US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𝐠</m:t>
                              </m:r>
                            </m:e>
                            <m:sup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ko-KR" altLang="en-US" b="1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b="1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ko-KR" altLang="en-US" b="0" i="1" dirty="0">
                          <a:latin typeface="Cambria Math" panose="02040503050406030204" pitchFamily="18" charset="0"/>
                        </a:rPr>
                        <m:t>𝑠</m:t>
                      </m:r>
                      <m:func>
                        <m:funcPr>
                          <m:ctrlPr>
                            <a:rPr lang="ko-KR" altLang="en-US" b="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func>
                      <m:nary>
                        <m:naryPr>
                          <m:limLoc m:val="subSup"/>
                          <m:ctrlPr>
                            <a:rPr lang="ko-KR" altLang="en-US" b="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p>
                            <m:sSup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p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nary>
                      <m:d>
                        <m:dPr>
                          <m:ctrlPr>
                            <a:rPr lang="ko-KR" altLang="en-US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b>
                          </m:s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 </m:t>
                      </m:r>
                      <m:r>
                        <a:rPr lang="ko-KR" altLang="en-US" b="0" i="1" dirty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ko-KR" altLang="en-US" b="0" i="1" dirty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b="1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ko-KR" altLang="en-US" b="0" i="1" dirty="0">
                          <a:latin typeface="Cambria Math" panose="02040503050406030204" pitchFamily="18" charset="0"/>
                        </a:rPr>
                        <m:t>𝑠</m:t>
                      </m:r>
                      <m:sSup>
                        <m:sSupPr>
                          <m:ctrlPr>
                            <a:rPr lang="ko-KR" altLang="en-US" b="1" i="0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D501EF0-9142-E196-F9D6-A1DFC7C56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004" y="4507179"/>
                <a:ext cx="6096000" cy="988476"/>
              </a:xfrm>
              <a:prstGeom prst="rect">
                <a:avLst/>
              </a:prstGeom>
              <a:blipFill>
                <a:blip r:embed="rId8"/>
                <a:stretch>
                  <a:fillRect t="-108861" b="-13797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485739A-24C5-E8AD-0B6F-A6E94940FD47}"/>
                  </a:ext>
                </a:extLst>
              </p:cNvPr>
              <p:cNvSpPr txBox="1"/>
              <p:nvPr/>
            </p:nvSpPr>
            <p:spPr>
              <a:xfrm>
                <a:off x="629478" y="5751443"/>
                <a:ext cx="11178894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되어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kumimoji="1" lang="en-US" altLang="ko-KR" sz="1600" i="0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kumimoji="1" lang="en-US" altLang="ko-KR" sz="1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sz="1600" i="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는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까지의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general flow map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학습하는 동시에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는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velocity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학습할 수 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485739A-24C5-E8AD-0B6F-A6E94940FD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78" y="5751443"/>
                <a:ext cx="11178894" cy="360227"/>
              </a:xfrm>
              <a:prstGeom prst="rect">
                <a:avLst/>
              </a:prstGeom>
              <a:blipFill>
                <a:blip r:embed="rId9"/>
                <a:stretch>
                  <a:fillRect l="-227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57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5" grpId="0"/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1E993D9-3A1D-0E92-59DC-28E76A579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Teacher velocity</a:t>
            </a:r>
            <a:r>
              <a:rPr kumimoji="1" lang="ko-KR" altLang="en-US" dirty="0"/>
              <a:t>가 있어도 </a:t>
            </a:r>
            <a:r>
              <a:rPr kumimoji="1" lang="en-US" altLang="ko-KR" dirty="0"/>
              <a:t>oracle flow map</a:t>
            </a:r>
            <a:r>
              <a:rPr kumimoji="1" lang="ko-KR" altLang="en-US" dirty="0"/>
              <a:t>을 만들기 위해서는 </a:t>
            </a:r>
            <a:r>
              <a:rPr kumimoji="1" lang="en-US" altLang="ko-KR" dirty="0"/>
              <a:t>ODE solve</a:t>
            </a:r>
            <a:r>
              <a:rPr kumimoji="1" lang="ko-KR" altLang="en-US" dirty="0"/>
              <a:t>가 필요하다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7A822F-BE39-A22C-F68D-CF2548AF4BBE}"/>
              </a:ext>
            </a:extLst>
          </p:cNvPr>
          <p:cNvSpPr txBox="1"/>
          <p:nvPr/>
        </p:nvSpPr>
        <p:spPr>
          <a:xfrm>
            <a:off x="848951" y="901148"/>
            <a:ext cx="3606757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이용해 근사하겠다고 하자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E36B1-54F8-6307-C339-61D776D277BC}"/>
              </a:ext>
            </a:extLst>
          </p:cNvPr>
          <p:cNvSpPr txBox="1"/>
          <p:nvPr/>
        </p:nvSpPr>
        <p:spPr>
          <a:xfrm>
            <a:off x="848951" y="1261375"/>
            <a:ext cx="734047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그럼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로부터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얻을 수 있으므로 다음과 같은 근사를 얻을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CBDCB6-6DE3-ACC8-EDF9-3CC0F27242A7}"/>
              </a:ext>
            </a:extLst>
          </p:cNvPr>
          <p:cNvSpPr txBox="1"/>
          <p:nvPr/>
        </p:nvSpPr>
        <p:spPr>
          <a:xfrm>
            <a:off x="867616" y="2471530"/>
            <a:ext cx="7047122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하지만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사이의 거리가 멀다면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kumimoji="1"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t,s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solver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로 푸는 데 비용이 많이 든다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E334E1-F6FF-4D40-6EED-4E8EEC4AADB2}"/>
                  </a:ext>
                </a:extLst>
              </p:cNvPr>
              <p:cNvSpPr txBox="1"/>
              <p:nvPr/>
            </p:nvSpPr>
            <p:spPr>
              <a:xfrm>
                <a:off x="3081462" y="1861900"/>
                <a:ext cx="6096000" cy="36933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dirty="0">
                              <a:latin typeface="Cambria Math" panose="02040503050406030204" pitchFamily="18" charset="0"/>
                            </a:rPr>
                            <m:t>𝐆</m:t>
                          </m:r>
                        </m:e>
                        <m:sub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ko-KR" altLang="en-US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≈</m:t>
                      </m:r>
                      <m:func>
                        <m:funcPr>
                          <m:ctrlPr>
                            <a:rPr lang="ko-KR" altLang="en-US" b="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Solver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ko-KR" altLang="en-US" b="1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sSup>
                                <m:sSupPr>
                                  <m:ctrlP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ko-KR" altLang="en-US" b="1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𝚿</m:t>
                          </m:r>
                        </m:e>
                        <m:sub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ko-KR" altLang="en-US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E334E1-F6FF-4D40-6EED-4E8EEC4AA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1462" y="1861900"/>
                <a:ext cx="6096000" cy="369332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6B8D5D-035D-937A-61A4-6114B6198E54}"/>
                  </a:ext>
                </a:extLst>
              </p:cNvPr>
              <p:cNvSpPr txBox="1"/>
              <p:nvPr/>
            </p:nvSpPr>
            <p:spPr>
              <a:xfrm>
                <a:off x="867616" y="2858673"/>
                <a:ext cx="943078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따라서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CM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 했던 것처럼 임의의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잡고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semigroup property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만족하게 하게끔 구성한다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6B8D5D-035D-937A-61A4-6114B6198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616" y="2858673"/>
                <a:ext cx="9430787" cy="360227"/>
              </a:xfrm>
              <a:prstGeom prst="rect">
                <a:avLst/>
              </a:prstGeom>
              <a:blipFill>
                <a:blip r:embed="rId4"/>
                <a:stretch>
                  <a:fillRect l="-404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C3D0EE-CF0B-4526-509C-4269BAA30A84}"/>
                  </a:ext>
                </a:extLst>
              </p:cNvPr>
              <p:cNvSpPr txBox="1"/>
              <p:nvPr/>
            </p:nvSpPr>
            <p:spPr>
              <a:xfrm>
                <a:off x="3663825" y="3342072"/>
                <a:ext cx="6096000" cy="679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ko-KR" altLang="en-US" b="1" i="1" dirty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ko-KR" altLang="en-US" b="1" i="1" dirty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ko-KR" altLang="en-US" b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dirty="0">
                                      <a:latin typeface="Cambria Math" panose="02040503050406030204" pitchFamily="18" charset="0"/>
                                    </a:rPr>
                                    <m:t>𝐆</m:t>
                                  </m:r>
                                </m:e>
                                <m:sub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 dirty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 dirty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groupChr>
                        </m:e>
                        <m:lim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≈ </m:t>
                          </m:r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𝚿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lim>
                      </m:limLow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≈</m:t>
                      </m:r>
                      <m:limLow>
                        <m:limLowPr>
                          <m:ctrlPr>
                            <a:rPr lang="ko-KR" altLang="en-US" b="1" i="1" dirty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ko-KR" altLang="en-US" b="1" i="1" dirty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  <m:t>𝐆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b="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b="0" i="1" dirty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b="0" i="0" dirty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  <m:d>
                                <m:dPr>
                                  <m:ctrlP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ko-KR" altLang="en-US" b="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lang="ko-KR" altLang="en-US" b="0" i="0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b="0" i="0" dirty="0">
                                              <a:latin typeface="Cambria Math" panose="02040503050406030204" pitchFamily="18" charset="0"/>
                                            </a:rPr>
                                            <m:t>Solver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 dirty="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lang="ko-KR" altLang="en-US" b="0" i="0" dirty="0">
                                              <a:latin typeface="Cambria Math" panose="02040503050406030204" pitchFamily="18" charset="0"/>
                                            </a:rPr>
                                            <m:t>→</m:t>
                                          </m:r>
                                          <m:r>
                                            <a:rPr lang="ko-KR" altLang="en-US" b="0" i="1" dirty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ko-KR" altLang="en-US" b="1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ko-KR" altLang="en-US" b="1" i="0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b="1" i="0" dirty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b>
                                              <m:r>
                                                <a:rPr lang="ko-KR" altLang="en-US" b="0" i="1" dirty="0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  <m:r>
                                            <a:rPr lang="ko-KR" altLang="en-US" b="0" i="0" dirty="0">
                                              <a:latin typeface="Cambria Math" panose="02040503050406030204" pitchFamily="18" charset="0"/>
                                            </a:rPr>
                                            <m:t>;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ko-KR" altLang="en-US" b="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ko-KR" altLang="en-US" b="0" i="1" dirty="0">
                                                  <a:latin typeface="Cambria Math" panose="02040503050406030204" pitchFamily="18" charset="0"/>
                                                </a:rPr>
                                                <m:t>𝜙</m:t>
                                              </m:r>
                                            </m:e>
                                            <m:sup>
                                              <m:r>
                                                <a:rPr lang="ko-KR" altLang="en-US" b="0" i="0" dirty="0">
                                                  <a:latin typeface="Cambria Math" panose="02040503050406030204" pitchFamily="18" charset="0"/>
                                                </a:rPr>
                                                <m:t>×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func>
                                  <m: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groupChr>
                        </m:e>
                        <m:lim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≈ </m:t>
                          </m:r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𝚿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b="1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  <m:t>𝚿</m:t>
                                  </m:r>
                                </m:e>
                                <m:sub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 dirty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 dirty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lim>
                      </m:limLow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C3D0EE-CF0B-4526-509C-4269BAA30A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825" y="3342072"/>
                <a:ext cx="6096000" cy="679225"/>
              </a:xfrm>
              <a:prstGeom prst="rect">
                <a:avLst/>
              </a:prstGeom>
              <a:blipFill>
                <a:blip r:embed="rId5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A84D7F3-7A95-BE44-8BB1-9BAAD4C5463B}"/>
                  </a:ext>
                </a:extLst>
              </p:cNvPr>
              <p:cNvSpPr txBox="1"/>
              <p:nvPr/>
            </p:nvSpPr>
            <p:spPr>
              <a:xfrm>
                <a:off x="867616" y="4144469"/>
                <a:ext cx="4777270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잡으면 짧은 구간만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solve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하면 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A84D7F3-7A95-BE44-8BB1-9BAAD4C54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616" y="4144469"/>
                <a:ext cx="4777270" cy="360227"/>
              </a:xfrm>
              <a:prstGeom prst="rect">
                <a:avLst/>
              </a:prstGeom>
              <a:blipFill>
                <a:blip r:embed="rId6"/>
                <a:stretch>
                  <a:fillRect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5E93719-C451-08E9-6172-74A4733CAE01}"/>
                  </a:ext>
                </a:extLst>
              </p:cNvPr>
              <p:cNvSpPr txBox="1"/>
              <p:nvPr/>
            </p:nvSpPr>
            <p:spPr>
              <a:xfrm>
                <a:off x="1124801" y="4627868"/>
                <a:ext cx="6096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ko-KR" altLang="en-US" b="0" i="0" dirty="0">
                            <a:latin typeface="Cambria Math" panose="02040503050406030204" pitchFamily="18" charset="0"/>
                          </a:rPr>
                          <m:t>est</m:t>
                        </m:r>
                      </m:sub>
                    </m:sSub>
                    <m:d>
                      <m:dPr>
                        <m:ctrlPr>
                          <a:rPr lang="ko-KR" altLang="en-US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ko-KR" altLang="en-US" b="1" i="0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b="1" i="0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ko-KR" altLang="en-US" b="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ko-KR" altLang="en-US" b="0" i="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b="0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ko-KR" altLang="en-US" b="0" i="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b="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ko-KR" altLang="en-US" b="0" i="0" dirty="0">
                        <a:latin typeface="Cambria Math" panose="02040503050406030204" pitchFamily="18" charset="0"/>
                      </a:rPr>
                      <m:t>:=</m:t>
                    </m:r>
                    <m:sSub>
                      <m:sSubPr>
                        <m:ctrlPr>
                          <a:rPr lang="ko-KR" altLang="en-US" b="1" i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b="1" i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𝐆</m:t>
                        </m:r>
                      </m:e>
                      <m:sub>
                        <m:sSup>
                          <m:sSupPr>
                            <m:ctrlPr>
                              <a:rPr lang="ko-KR" altLang="en-US" b="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en-US" b="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ko-KR" altLang="en-US" b="0" i="0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sub>
                    </m:sSub>
                    <m:r>
                      <a:rPr lang="ko-KR" altLang="en-US" b="0" i="0" dirty="0">
                        <a:latin typeface="Cambria Math" panose="02040503050406030204" pitchFamily="18" charset="0"/>
                      </a:rPr>
                      <m:t>​</m:t>
                    </m:r>
                    <m:d>
                      <m:dPr>
                        <m:ctrlPr>
                          <a:rPr lang="ko-KR" altLang="en-US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ko-KR" altLang="en-US" b="1" i="0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b="1" i="0" dirty="0">
                                <a:latin typeface="Cambria Math" panose="02040503050406030204" pitchFamily="18" charset="0"/>
                              </a:rPr>
                              <m:t>𝐆</m:t>
                            </m:r>
                          </m:e>
                          <m:sub>
                            <m:r>
                              <a:rPr lang="ko-KR" altLang="en-US" b="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ctrlPr>
                              <a:rPr lang="ko-KR" altLang="en-US" b="1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ko-KR" altLang="en-US" b="1" i="0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ko-KR" altLang="en-US" b="1" i="0" dirty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ko-KR" altLang="en-US" b="0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ko-KR" altLang="en-US" b="0" i="0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b="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ko-KR" altLang="en-US" b="0" i="0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b="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ko-KR" altLang="en-US" b="0" i="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b="0" i="1" dirty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ko-KR" altLang="en-US" b="0" i="0" dirty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ko-KR" altLang="en-US" b="0" i="0" dirty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5E93719-C451-08E9-6172-74A4733CA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801" y="4627868"/>
                <a:ext cx="6096000" cy="369332"/>
              </a:xfrm>
              <a:prstGeom prst="rect">
                <a:avLst/>
              </a:prstGeom>
              <a:blipFill>
                <a:blip r:embed="rId7"/>
                <a:stretch>
                  <a:fillRect l="-624" b="-23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DD386AE-BD8C-8C1D-D9F5-710A4C5C6451}"/>
                  </a:ext>
                </a:extLst>
              </p:cNvPr>
              <p:cNvSpPr txBox="1"/>
              <p:nvPr/>
            </p:nvSpPr>
            <p:spPr>
              <a:xfrm>
                <a:off x="1124801" y="5011955"/>
                <a:ext cx="7083286" cy="3954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ko-KR" altLang="en-US" b="0" i="0">
                            <a:latin typeface="Cambria Math" panose="02040503050406030204" pitchFamily="18" charset="0"/>
                          </a:rPr>
                          <m:t>target</m:t>
                        </m:r>
                      </m:sub>
                    </m:sSub>
                    <m:d>
                      <m:dPr>
                        <m:ctrlPr>
                          <a:rPr lang="ko-KR" alt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ko-KR" alt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ko-KR" altLang="en-US" b="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ko-KR" altLang="en-US" b="0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b="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ko-KR" altLang="en-US" b="0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b="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ko-KR" altLang="en-US" b="0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b="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ko-KR" altLang="en-US" b="0" i="0">
                        <a:latin typeface="Cambria Math" panose="02040503050406030204" pitchFamily="18" charset="0"/>
                      </a:rPr>
                      <m:t>:=</m:t>
                    </m:r>
                    <m:sSub>
                      <m:sSubPr>
                        <m:ctrlPr>
                          <a:rPr lang="ko-KR" altLang="en-US" b="1" i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b="1" i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𝐆</m:t>
                        </m:r>
                      </m:e>
                      <m:sub>
                        <m:sSup>
                          <m:sSupPr>
                            <m:ctrlPr>
                              <a:rPr lang="ko-KR" altLang="en-US" b="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en-US" b="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ko-KR" altLang="en-US" b="0" i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sub>
                    </m:sSub>
                    <m:r>
                      <a:rPr lang="ko-KR" altLang="en-US" b="0" i="0">
                        <a:latin typeface="Cambria Math" panose="02040503050406030204" pitchFamily="18" charset="0"/>
                      </a:rPr>
                      <m:t>​</m:t>
                    </m:r>
                    <m:d>
                      <m:dPr>
                        <m:ctrlPr>
                          <a:rPr lang="ko-KR" alt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ko-KR" alt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b="1" i="0">
                                <a:latin typeface="Cambria Math" panose="02040503050406030204" pitchFamily="18" charset="0"/>
                              </a:rPr>
                              <m:t>𝐆</m:t>
                            </m:r>
                          </m:e>
                          <m:sub>
                            <m:sSup>
                              <m:sSupPr>
                                <m:ctrlPr>
                                  <a:rPr lang="ko-KR" altLang="en-US" b="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ko-KR" altLang="en-US" b="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p>
                                <m:r>
                                  <a:rPr lang="ko-KR" altLang="en-US" b="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sub>
                        </m:sSub>
                        <m:r>
                          <a:rPr lang="ko-KR" altLang="en-US" b="0" i="0">
                            <a:latin typeface="Cambria Math" panose="02040503050406030204" pitchFamily="18" charset="0"/>
                          </a:rPr>
                          <m:t>​</m:t>
                        </m:r>
                        <m:d>
                          <m:dPr>
                            <m:ctrlPr>
                              <a:rPr lang="ko-KR" altLang="en-US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ko-KR" altLang="en-US" b="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  <m:t>Solver</m:t>
                                    </m:r>
                                  </m:e>
                                  <m:sub>
                                    <m:r>
                                      <a:rPr lang="ko-KR" altLang="en-US" b="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lang="ko-KR" altLang="en-US" b="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sub>
                                </m:sSub>
                              </m:fName>
                              <m:e>
                                <m:d>
                                  <m:dPr>
                                    <m:ctrlPr>
                                      <a:rPr lang="ko-KR" alt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b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  <m: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sSup>
                                      <m:sSupPr>
                                        <m:ctrlP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𝜙</m:t>
                                        </m:r>
                                      </m:e>
                                      <m:sup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func>
                            <m:r>
                              <a:rPr lang="ko-KR" altLang="en-US" b="0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b="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ko-KR" altLang="en-US" b="0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b="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ko-KR" altLang="en-US" b="0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b="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ko-KR" altLang="en-US" b="0" i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ko-KR" altLang="en-US" b="0" i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DD386AE-BD8C-8C1D-D9F5-710A4C5C6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801" y="5011955"/>
                <a:ext cx="7083286" cy="395493"/>
              </a:xfrm>
              <a:prstGeom prst="rect">
                <a:avLst/>
              </a:prstGeom>
              <a:blipFill>
                <a:blip r:embed="rId8"/>
                <a:stretch>
                  <a:fillRect l="-537" b="-125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273F5B-E7D8-C129-53E7-CB757BF00E36}"/>
                  </a:ext>
                </a:extLst>
              </p:cNvPr>
              <p:cNvSpPr txBox="1"/>
              <p:nvPr/>
            </p:nvSpPr>
            <p:spPr>
              <a:xfrm>
                <a:off x="867616" y="5629006"/>
                <a:ext cx="9038308" cy="6556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sSup>
                          <m:sSupPr>
                            <m:ctrlPr>
                              <a:rPr kumimoji="1" lang="en-US" altLang="ko-KR" sz="16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kumimoji="1" lang="en-US" altLang="ko-KR" sz="1600" i="0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sub>
                    </m:sSub>
                  </m:oMath>
                </a14:m>
                <a:r>
                  <a:rPr kumimoji="1" lang="ko-KR" altLang="en-US" sz="1600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한번 더 적용해 </a:t>
                </a:r>
                <a:r>
                  <a:rPr kumimoji="1" lang="en-US" altLang="ko-KR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data space</a:t>
                </a:r>
                <a:r>
                  <a:rPr kumimoji="1" lang="ko-KR" altLang="en-US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에서 비교하는 이유는 중간 상태에서 픽셀</a:t>
                </a:r>
                <a:r>
                  <a:rPr kumimoji="1" lang="en-US" altLang="ko-KR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kumimoji="1" lang="ko-KR" altLang="en-US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좌표 단위로 비교하면</a:t>
                </a:r>
                <a:r>
                  <a:rPr kumimoji="1" lang="en-US" altLang="ko-KR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우리가 지각적으로 </a:t>
                </a:r>
                <a:r>
                  <a:rPr kumimoji="1" lang="ko-KR" altLang="en-US" sz="1600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그럴듯한지와는</a:t>
                </a:r>
                <a:r>
                  <a:rPr kumimoji="1" lang="ko-KR" altLang="en-US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다른 기준이 될 수 있기 때문이다</a:t>
                </a:r>
                <a:r>
                  <a:rPr kumimoji="1" lang="en-US" altLang="ko-KR" sz="16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273F5B-E7D8-C129-53E7-CB757BF00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616" y="5629006"/>
                <a:ext cx="9038308" cy="655692"/>
              </a:xfrm>
              <a:prstGeom prst="rect">
                <a:avLst/>
              </a:prstGeom>
              <a:blipFill>
                <a:blip r:embed="rId9"/>
                <a:stretch>
                  <a:fillRect l="-421" b="-115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890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2" grpId="0"/>
      <p:bldP spid="14" grpId="0"/>
      <p:bldP spid="16" grpId="0"/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AFB55191-CDA8-FD31-E117-1B5D92F76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Scratch</a:t>
            </a:r>
            <a:r>
              <a:rPr kumimoji="1" lang="ko-KR" altLang="en-US" dirty="0"/>
              <a:t>버전도 </a:t>
            </a:r>
            <a:r>
              <a:rPr kumimoji="1" lang="en-US" altLang="ko-KR" dirty="0"/>
              <a:t>teacher</a:t>
            </a:r>
            <a:r>
              <a:rPr kumimoji="1" lang="ko-KR" altLang="en-US" dirty="0"/>
              <a:t>와 유사하게 구성되고 </a:t>
            </a:r>
            <a:r>
              <a:rPr kumimoji="1" lang="en-US" altLang="ko-KR" dirty="0"/>
              <a:t>CTM loss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유도한다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B7CE66-DB05-6050-A16C-D12464903B59}"/>
              </a:ext>
            </a:extLst>
          </p:cNvPr>
          <p:cNvSpPr txBox="1"/>
          <p:nvPr/>
        </p:nvSpPr>
        <p:spPr>
          <a:xfrm>
            <a:off x="397565" y="1308372"/>
            <a:ext cx="5913798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Scratch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버전도 마찬가지로 타겟을 다음과 같이 표현할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B157AF-2BF6-8DC0-D987-BCE58089AE14}"/>
                  </a:ext>
                </a:extLst>
              </p:cNvPr>
              <p:cNvSpPr txBox="1"/>
              <p:nvPr/>
            </p:nvSpPr>
            <p:spPr>
              <a:xfrm>
                <a:off x="3260050" y="1806806"/>
                <a:ext cx="6102626" cy="3954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ˆ"/>
                              <m:ctrlPr>
                                <a:rPr lang="ko-KR" altLang="en-US" b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ko-KR" altLang="en-US" b="1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target</m:t>
                          </m:r>
                        </m:sub>
                      </m:sSub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b="1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 dirty="0">
                              <a:latin typeface="Cambria Math" panose="02040503050406030204" pitchFamily="18" charset="0"/>
                            </a:rPr>
                            <m:t>𝐆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ctrlPr>
                            <a:rPr lang="ko-KR" altLang="en-US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𝐆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ko-KR" altLang="en-US" b="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ko-KR" altLang="en-US" b="0" i="0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b="0" i="0" dirty="0">
                                          <a:latin typeface="Cambria Math" panose="02040503050406030204" pitchFamily="18" charset="0"/>
                                        </a:rPr>
                                        <m:t>Solver</m:t>
                                      </m:r>
                                    </m:e>
                                    <m:sub>
                                      <m:r>
                                        <a:rPr lang="ko-KR" altLang="en-US" b="0" i="1" dirty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 dirty="0">
                                          <a:latin typeface="Cambria Math" panose="02040503050406030204" pitchFamily="18" charset="0"/>
                                        </a:rPr>
                                        <m:t>→</m:t>
                                      </m:r>
                                      <m:r>
                                        <a:rPr lang="ko-KR" altLang="en-US" b="0" i="1" dirty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sub>
                                  </m:sSub>
                                </m:fName>
                                <m:e>
                                  <m:d>
                                    <m:dPr>
                                      <m:ctrlPr>
                                        <a:rPr lang="ko-KR" altLang="en-US" b="1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 dirty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 dirty="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 dirty="0"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sSup>
                                        <m:sSupPr>
                                          <m:ctrlPr>
                                            <a:rPr lang="ko-KR" altLang="en-US" b="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ko-KR" altLang="en-US" b="0" i="1" dirty="0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p>
                                          <m:r>
                                            <a:rPr lang="ko-KR" altLang="en-US" b="0" i="0" dirty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func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B157AF-2BF6-8DC0-D987-BCE58089A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050" y="1806806"/>
                <a:ext cx="6102626" cy="395493"/>
              </a:xfrm>
              <a:prstGeom prst="rect">
                <a:avLst/>
              </a:prstGeom>
              <a:blipFill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ABD2707-4898-108D-83BB-A70CC703ACC1}"/>
              </a:ext>
            </a:extLst>
          </p:cNvPr>
          <p:cNvSpPr txBox="1"/>
          <p:nvPr/>
        </p:nvSpPr>
        <p:spPr>
          <a:xfrm>
            <a:off x="397565" y="2562526"/>
            <a:ext cx="655179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Oracle flow map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에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대한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가지 근사로 만들어진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추정량과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타겟에 대해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294ED6-953C-53D5-A75F-687E403CC2D7}"/>
                  </a:ext>
                </a:extLst>
              </p:cNvPr>
              <p:cNvSpPr txBox="1"/>
              <p:nvPr/>
            </p:nvSpPr>
            <p:spPr>
              <a:xfrm>
                <a:off x="2599414" y="3096226"/>
                <a:ext cx="7060096" cy="41626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 dirty="0">
                              <a:latin typeface="Cambria Math" panose="02040503050406030204" pitchFamily="18" charset="0"/>
                            </a:rPr>
                            <m:t>consist</m:t>
                          </m:r>
                        </m:sub>
                      </m:sSub>
                      <m:d>
                        <m:dPr>
                          <m:ctrlPr>
                            <a:rPr lang="ko-KR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;</m:t>
                          </m:r>
                          <m:sSup>
                            <m:sSupPr>
                              <m:ctrlP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sup>
                          </m:sSup>
                        </m:e>
                      </m:d>
                      <m:r>
                        <a:rPr lang="ko-KR" altLang="en-US" i="0" dirty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∈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sub>
                      </m:sSub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∈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sub>
                      </m:sSub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∈[</m:t>
                          </m:r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ko-KR" altLang="en-US" b="0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b="1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est</m:t>
                                  </m:r>
                                </m:sub>
                              </m:sSub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target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294ED6-953C-53D5-A75F-687E403CC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9414" y="3096226"/>
                <a:ext cx="7060096" cy="416268"/>
              </a:xfrm>
              <a:prstGeom prst="rect">
                <a:avLst/>
              </a:prstGeom>
              <a:blipFill>
                <a:blip r:embed="rId3"/>
                <a:stretch>
                  <a:fillRect b="-571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295688F-CC39-5BE1-5793-6F88BFB233A3}"/>
                  </a:ext>
                </a:extLst>
              </p:cNvPr>
              <p:cNvSpPr txBox="1"/>
              <p:nvPr/>
            </p:nvSpPr>
            <p:spPr>
              <a:xfrm>
                <a:off x="397565" y="3685967"/>
                <a:ext cx="7109703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과 같은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loss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최적화하는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찾아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구성하는 방법을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CTM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이라고 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295688F-CC39-5BE1-5793-6F88BFB23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65" y="3685967"/>
                <a:ext cx="7109703" cy="360227"/>
              </a:xfrm>
              <a:prstGeom prst="rect">
                <a:avLst/>
              </a:prstGeom>
              <a:blipFill>
                <a:blip r:embed="rId4"/>
                <a:stretch>
                  <a:fillRect l="-535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791C39D8-15FC-3A70-BBAA-EAB43A15029D}"/>
              </a:ext>
            </a:extLst>
          </p:cNvPr>
          <p:cNvSpPr txBox="1"/>
          <p:nvPr/>
        </p:nvSpPr>
        <p:spPr>
          <a:xfrm>
            <a:off x="397565" y="4579894"/>
            <a:ext cx="1175642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모델을 사용할 때의 한계는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모방하는데 목적을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두다보면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성능을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underperform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할 수 있다는 것이다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4D4027-F8DC-C30C-E6CA-962A9529C484}"/>
              </a:ext>
            </a:extLst>
          </p:cNvPr>
          <p:cNvSpPr txBox="1"/>
          <p:nvPr/>
        </p:nvSpPr>
        <p:spPr>
          <a:xfrm>
            <a:off x="397565" y="5033923"/>
            <a:ext cx="10237098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그래서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에만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의존하지 않고 진짜 데이터로부터 오는 직접적인 신호를 추가로 섞으려는 시도가 있어왔다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4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/>
      <p:bldP spid="11" grpId="0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CD6CB0CF-3571-669F-CE70-052E886EC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Underperform</a:t>
            </a:r>
            <a:r>
              <a:rPr kumimoji="1" lang="ko-KR" altLang="en-US" dirty="0"/>
              <a:t> 문제를 극복하기 위해서</a:t>
            </a:r>
            <a:r>
              <a:rPr kumimoji="1" lang="en-US" altLang="ko-KR" dirty="0"/>
              <a:t>,</a:t>
            </a:r>
            <a:r>
              <a:rPr kumimoji="1" lang="ko-KR" altLang="en-US" dirty="0"/>
              <a:t> </a:t>
            </a:r>
            <a:r>
              <a:rPr kumimoji="1" lang="en-US" altLang="ko-KR" dirty="0"/>
              <a:t>teacher</a:t>
            </a:r>
            <a:r>
              <a:rPr kumimoji="1" lang="ko-KR" altLang="en-US" dirty="0"/>
              <a:t>와 무관한 </a:t>
            </a:r>
            <a:r>
              <a:rPr kumimoji="1" lang="en-US" altLang="ko-KR" dirty="0"/>
              <a:t>loss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추가해서 최적화한다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60FB81-017F-B0A1-1F74-145E064CEADB}"/>
                  </a:ext>
                </a:extLst>
              </p:cNvPr>
              <p:cNvSpPr txBox="1"/>
              <p:nvPr/>
            </p:nvSpPr>
            <p:spPr>
              <a:xfrm>
                <a:off x="2565952" y="1521868"/>
                <a:ext cx="7060096" cy="41626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 dirty="0">
                              <a:latin typeface="Cambria Math" panose="02040503050406030204" pitchFamily="18" charset="0"/>
                            </a:rPr>
                            <m:t>consist</m:t>
                          </m:r>
                        </m:sub>
                      </m:sSub>
                      <m:d>
                        <m:dPr>
                          <m:ctrlPr>
                            <a:rPr lang="ko-KR" alt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;</m:t>
                          </m:r>
                          <m:sSup>
                            <m:sSupPr>
                              <m:ctrlP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sup>
                          </m:sSup>
                        </m:e>
                      </m:d>
                      <m:r>
                        <a:rPr lang="ko-KR" altLang="en-US" i="0" dirty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∈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sub>
                      </m:sSub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∈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0" dirty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ko-KR" altLang="en-US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sub>
                      </m:sSub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∈[</m:t>
                          </m:r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sSub>
                        <m:sSubPr>
                          <m:ctrlPr>
                            <a:rPr lang="ko-KR" altLang="en-US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ko-KR" altLang="en-US" b="0" i="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ko-KR" altLang="en-US" b="0" i="0" dirty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b="1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est</m:t>
                                  </m:r>
                                </m:sub>
                              </m:sSub>
                              <m:r>
                                <a:rPr lang="ko-KR" altLang="en-US" b="0" i="0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 dirty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ko-KR" altLang="en-US" b="0" i="0" dirty="0">
                                      <a:latin typeface="Cambria Math" panose="02040503050406030204" pitchFamily="18" charset="0"/>
                                    </a:rPr>
                                    <m:t>target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ko-KR" altLang="en-US" b="0" i="0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60FB81-017F-B0A1-1F74-145E064CE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5952" y="1521868"/>
                <a:ext cx="7060096" cy="416268"/>
              </a:xfrm>
              <a:prstGeom prst="rect">
                <a:avLst/>
              </a:prstGeom>
              <a:blipFill>
                <a:blip r:embed="rId2"/>
                <a:stretch>
                  <a:fillRect b="-571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944DCA9-F77A-09E4-3639-300E9D6289CA}"/>
              </a:ext>
            </a:extLst>
          </p:cNvPr>
          <p:cNvSpPr txBox="1"/>
          <p:nvPr/>
        </p:nvSpPr>
        <p:spPr>
          <a:xfrm>
            <a:off x="357655" y="993912"/>
            <a:ext cx="441659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우리가 다음과 같은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CTM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만을 사용한다면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29134A-6C57-077A-9FC3-B0713CA16AEC}"/>
                  </a:ext>
                </a:extLst>
              </p:cNvPr>
              <p:cNvSpPr txBox="1"/>
              <p:nvPr/>
            </p:nvSpPr>
            <p:spPr>
              <a:xfrm>
                <a:off x="357655" y="2105865"/>
                <a:ext cx="8573181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근방에서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gradient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약해져서 학습이 불안정해지거나 느려지는 문제가 발생할 수 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29134A-6C57-077A-9FC3-B0713CA16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55" y="2105865"/>
                <a:ext cx="8573181" cy="360227"/>
              </a:xfrm>
              <a:prstGeom prst="rect">
                <a:avLst/>
              </a:prstGeom>
              <a:blipFill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123644-EDC0-B861-F816-007442370226}"/>
                  </a:ext>
                </a:extLst>
              </p:cNvPr>
              <p:cNvSpPr txBox="1"/>
              <p:nvPr/>
            </p:nvSpPr>
            <p:spPr>
              <a:xfrm>
                <a:off x="3046675" y="2538812"/>
                <a:ext cx="6098650" cy="5927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>
                              <a:latin typeface="Cambria Math" panose="02040503050406030204" pitchFamily="18" charset="0"/>
                            </a:rPr>
                            <m:t>𝐆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:=</m:t>
                      </m:r>
                      <m:f>
                        <m:f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𝐠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123644-EDC0-B861-F816-007442370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675" y="2538812"/>
                <a:ext cx="6098650" cy="592726"/>
              </a:xfrm>
              <a:prstGeom prst="rect">
                <a:avLst/>
              </a:prstGeom>
              <a:blipFill>
                <a:blip r:embed="rId4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직선 연결선[R] 8">
            <a:extLst>
              <a:ext uri="{FF2B5EF4-FFF2-40B4-BE49-F238E27FC236}">
                <a16:creationId xmlns:a16="http://schemas.microsoft.com/office/drawing/2014/main" id="{B238B4C9-D042-8B61-F55C-7554FABE0F61}"/>
              </a:ext>
            </a:extLst>
          </p:cNvPr>
          <p:cNvCxnSpPr/>
          <p:nvPr/>
        </p:nvCxnSpPr>
        <p:spPr>
          <a:xfrm>
            <a:off x="6273579" y="3155391"/>
            <a:ext cx="163001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55DE81F-A97F-FB1F-230B-C199E1D5ACB6}"/>
                  </a:ext>
                </a:extLst>
              </p:cNvPr>
              <p:cNvSpPr txBox="1"/>
              <p:nvPr/>
            </p:nvSpPr>
            <p:spPr>
              <a:xfrm>
                <a:off x="6423630" y="3131538"/>
                <a:ext cx="1329916" cy="360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kumimoji="1" lang="en-US" altLang="ko-KR" sz="160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kumimoji="1" lang="en-US" altLang="ko-KR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as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sz="160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kumimoji="1" lang="en-US" altLang="ko-KR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kumimoji="1" lang="ko-KR" altLang="en-US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55DE81F-A97F-FB1F-230B-C199E1D5A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630" y="3131538"/>
                <a:ext cx="1329916" cy="36061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CF7F20-DE37-5B77-5355-BC75E69B1041}"/>
                  </a:ext>
                </a:extLst>
              </p:cNvPr>
              <p:cNvSpPr txBox="1"/>
              <p:nvPr/>
            </p:nvSpPr>
            <p:spPr>
              <a:xfrm>
                <a:off x="4357314" y="3492150"/>
                <a:ext cx="6148158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en-US" altLang="ko-KR" sz="1600" dirty="0">
                    <a:solidFill>
                      <a:srgbClr val="FF0000"/>
                    </a:solidFill>
                  </a:rPr>
                  <a:t>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kumimoji="1" lang="en-US" altLang="ko-KR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kumimoji="1" lang="en-US" altLang="ko-KR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sz="160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kumimoji="1" lang="ko-KR" altLang="en-US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의 정보와 상관없이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ko-KR" sz="160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kumimoji="1" lang="en-US" altLang="ko-KR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1" lang="ko-KR" altLang="en-US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일 때</a:t>
                </a:r>
                <a:r>
                  <a:rPr kumimoji="1" lang="en-US" altLang="ko-KR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그 신호를 지워버린다</a:t>
                </a:r>
                <a:r>
                  <a:rPr kumimoji="1" lang="en-US" altLang="ko-KR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.”</a:t>
                </a:r>
                <a:endParaRPr kumimoji="1" lang="ko-KR" altLang="en-US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CF7F20-DE37-5B77-5355-BC75E69B1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7314" y="3492150"/>
                <a:ext cx="6148158" cy="360227"/>
              </a:xfrm>
              <a:prstGeom prst="rect">
                <a:avLst/>
              </a:prstGeom>
              <a:blipFill>
                <a:blip r:embed="rId6"/>
                <a:stretch>
                  <a:fillRect l="-619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3F340E-38A3-148F-8D59-958D385E53ED}"/>
                  </a:ext>
                </a:extLst>
              </p:cNvPr>
              <p:cNvSpPr txBox="1"/>
              <p:nvPr/>
            </p:nvSpPr>
            <p:spPr>
              <a:xfrm>
                <a:off x="357655" y="4158678"/>
                <a:ext cx="10083338" cy="3702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그래서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에서의 순간 속도를 나타낸다는 걸 이용해 다음과 같은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diffusion model loss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추가한다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3F340E-38A3-148F-8D59-958D385E53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55" y="4158678"/>
                <a:ext cx="10083338" cy="370230"/>
              </a:xfrm>
              <a:prstGeom prst="rect">
                <a:avLst/>
              </a:prstGeom>
              <a:blipFill>
                <a:blip r:embed="rId7"/>
                <a:stretch>
                  <a:fillRect l="-377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C15A5B6-5570-EBF0-1FB0-034E28DD03E5}"/>
                  </a:ext>
                </a:extLst>
              </p:cNvPr>
              <p:cNvSpPr txBox="1"/>
              <p:nvPr/>
            </p:nvSpPr>
            <p:spPr>
              <a:xfrm>
                <a:off x="3046675" y="4685552"/>
                <a:ext cx="6106600" cy="4045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DM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Sup>
                            <m:sSubSup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𝐯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ctrlP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  <m:sSub>
                                        <m:sSubPr>
                                          <m:ctrlPr>
                                            <a:rPr lang="ko-KR" altLang="en-US" b="0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  <m:sSub>
                                        <m:sSubPr>
                                          <m:ctrlPr>
                                            <a:rPr lang="ko-KR" altLang="en-US" b="0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C15A5B6-5570-EBF0-1FB0-034E28DD0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675" y="4685552"/>
                <a:ext cx="6106600" cy="40453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619BEEDE-297B-EDA4-0AAB-703227C6DC85}"/>
              </a:ext>
            </a:extLst>
          </p:cNvPr>
          <p:cNvSpPr txBox="1"/>
          <p:nvPr/>
        </p:nvSpPr>
        <p:spPr>
          <a:xfrm>
            <a:off x="9153275" y="4707513"/>
            <a:ext cx="2658100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under linear gaussian path.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C0D0F4-0485-E4BA-BDCE-BBAA62EE7558}"/>
              </a:ext>
            </a:extLst>
          </p:cNvPr>
          <p:cNvSpPr txBox="1"/>
          <p:nvPr/>
        </p:nvSpPr>
        <p:spPr>
          <a:xfrm>
            <a:off x="6357377" y="5045779"/>
            <a:ext cx="2613216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doesn’t depend on teacher</a:t>
            </a:r>
            <a:endParaRPr kumimoji="1" lang="ko-KR" altLang="en-US" sz="1600" dirty="0">
              <a:solidFill>
                <a:srgbClr val="0339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8EB95D-7D69-5184-78F4-42C0A9CDBF49}"/>
              </a:ext>
            </a:extLst>
          </p:cNvPr>
          <p:cNvSpPr txBox="1"/>
          <p:nvPr/>
        </p:nvSpPr>
        <p:spPr>
          <a:xfrm>
            <a:off x="357655" y="5662486"/>
            <a:ext cx="863890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따라서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모방할 뿐만 아니라 데이터로부터의 직접적인 신호도 섞어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로 구성한다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67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4" grpId="0"/>
      <p:bldP spid="15" grpId="0"/>
      <p:bldP spid="17" grpId="0"/>
      <p:bldP spid="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BAC4CC32-72A2-224D-C839-7BA54EB59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Blur problem</a:t>
            </a:r>
            <a:r>
              <a:rPr kumimoji="1" lang="ko-KR" altLang="en-US" dirty="0"/>
              <a:t>을 극복하기 위해서 추가적으로 </a:t>
            </a:r>
            <a:r>
              <a:rPr kumimoji="1" lang="en-US" altLang="ko-KR" dirty="0"/>
              <a:t>GAN loss</a:t>
            </a:r>
            <a:r>
              <a:rPr kumimoji="1" lang="ko-KR" altLang="en-US" dirty="0"/>
              <a:t>까지 고려한다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28FABB-8BC4-2699-3964-0A087EB45B8C}"/>
                  </a:ext>
                </a:extLst>
              </p:cNvPr>
              <p:cNvSpPr txBox="1"/>
              <p:nvPr/>
            </p:nvSpPr>
            <p:spPr>
              <a:xfrm>
                <a:off x="485030" y="970059"/>
                <a:ext cx="10189008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또한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앞서 거리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metric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으로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loss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많이 사용했는데 이 경우의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optimal solution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은 조건부평균임을 알고있다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28FABB-8BC4-2699-3964-0A087EB45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30" y="970059"/>
                <a:ext cx="10189008" cy="360227"/>
              </a:xfrm>
              <a:prstGeom prst="rect">
                <a:avLst/>
              </a:prstGeom>
              <a:blipFill>
                <a:blip r:embed="rId2"/>
                <a:stretch>
                  <a:fillRect l="-374"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723324D-19AF-9A0E-4B13-108324FE8A04}"/>
              </a:ext>
            </a:extLst>
          </p:cNvPr>
          <p:cNvSpPr txBox="1"/>
          <p:nvPr/>
        </p:nvSpPr>
        <p:spPr>
          <a:xfrm>
            <a:off x="485030" y="1330286"/>
            <a:ext cx="945002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그렇다면 조건부 분포가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multimodal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일때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여러 이미지들을 평균 낸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blurred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된 결과물을 얻게 될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BD6A34-B68E-8AB7-994E-AEB70A057EEB}"/>
              </a:ext>
            </a:extLst>
          </p:cNvPr>
          <p:cNvSpPr txBox="1"/>
          <p:nvPr/>
        </p:nvSpPr>
        <p:spPr>
          <a:xfrm>
            <a:off x="485030" y="1690513"/>
            <a:ext cx="633218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이를 해결하기 위해서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GAN loss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기존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에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추가해서 최적화한다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A3C706-F348-62DD-72B2-403CA84984B9}"/>
                  </a:ext>
                </a:extLst>
              </p:cNvPr>
              <p:cNvSpPr txBox="1"/>
              <p:nvPr/>
            </p:nvSpPr>
            <p:spPr>
              <a:xfrm>
                <a:off x="1804946" y="2245085"/>
                <a:ext cx="9231464" cy="5068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GAN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unc>
                                <m:funcPr>
                                  <m:ctrl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func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𝜁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∈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sub>
                      </m:sSub>
                      <m:sSub>
                        <m:sSub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∈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sub>
                      </m:sSub>
                      <m:sSub>
                        <m:sSub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e>
                          </m:func>
                          <m:d>
                            <m:d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est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A3C706-F348-62DD-72B2-403CA8498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946" y="2245085"/>
                <a:ext cx="9231464" cy="5068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B51A5CF-2771-F4C9-539B-F7278ED18CA5}"/>
              </a:ext>
            </a:extLst>
          </p:cNvPr>
          <p:cNvSpPr txBox="1"/>
          <p:nvPr/>
        </p:nvSpPr>
        <p:spPr>
          <a:xfrm>
            <a:off x="3824577" y="2679589"/>
            <a:ext cx="1346844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discriminator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C1B9BD-9C8D-51C3-B42F-5D61FB8D0102}"/>
                  </a:ext>
                </a:extLst>
              </p:cNvPr>
              <p:cNvSpPr txBox="1"/>
              <p:nvPr/>
            </p:nvSpPr>
            <p:spPr>
              <a:xfrm>
                <a:off x="485030" y="3306527"/>
                <a:ext cx="11061041" cy="15420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흐릿한 이미지는 데이터 분포에 없는 샘플이므로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discriminator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잡아낼 수 있으므로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추정 결과가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data manifold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위의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선명하고 현실적인 이미지가 되도록 압력을 준다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endParaRPr kumimoji="1"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또한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GAN loss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최소화하는 것이 데이터 분포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𝑑𝑎𝑡𝑎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와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사이의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Jensen-Shannon divergence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최소화하는 것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과 이론적으로 동치이므로 목적과도 부합한다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C1B9BD-9C8D-51C3-B42F-5D61FB8D0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30" y="3306527"/>
                <a:ext cx="11061041" cy="1542089"/>
              </a:xfrm>
              <a:prstGeom prst="rect">
                <a:avLst/>
              </a:prstGeom>
              <a:blipFill>
                <a:blip r:embed="rId4"/>
                <a:stretch>
                  <a:fillRect l="-229" b="-409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A3288E2-35FD-E2A7-F370-FEDD71B74C5B}"/>
                  </a:ext>
                </a:extLst>
              </p:cNvPr>
              <p:cNvSpPr txBox="1"/>
              <p:nvPr/>
            </p:nvSpPr>
            <p:spPr>
              <a:xfrm>
                <a:off x="2449990" y="5218907"/>
                <a:ext cx="7482177" cy="36933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CTM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consist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;</m:t>
                          </m:r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sup>
                          </m:sSup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/</m:t>
                          </m:r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DM</m:t>
                          </m:r>
                        </m:sub>
                      </m:sSub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DM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GAN</m:t>
                          </m:r>
                        </m:sub>
                      </m:sSub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GAN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A3288E2-35FD-E2A7-F370-FEDD71B74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990" y="5218907"/>
                <a:ext cx="7482177" cy="369332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27AAAA8B-986A-F564-8B1F-EE8D7CED524A}"/>
              </a:ext>
            </a:extLst>
          </p:cNvPr>
          <p:cNvSpPr txBox="1"/>
          <p:nvPr/>
        </p:nvSpPr>
        <p:spPr>
          <a:xfrm>
            <a:off x="485030" y="5887941"/>
            <a:ext cx="473719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따라서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다음과 같은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CTM loss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고려하기도 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30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2" grpId="0" animBg="1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7E7339AD-1975-BF25-7283-BFF259295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CTM</a:t>
            </a:r>
            <a:r>
              <a:rPr kumimoji="1" lang="ko-KR" altLang="en-US" dirty="0"/>
              <a:t>에서의 </a:t>
            </a:r>
            <a:r>
              <a:rPr kumimoji="1" lang="en-US" altLang="ko-KR" dirty="0"/>
              <a:t>sampling</a:t>
            </a:r>
            <a:r>
              <a:rPr kumimoji="1" lang="ko-KR" altLang="en-US" dirty="0" err="1"/>
              <a:t>에</a:t>
            </a:r>
            <a:r>
              <a:rPr kumimoji="1" lang="ko-KR" altLang="en-US" dirty="0"/>
              <a:t> 대해 알아보자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E8A37DD-4D1D-4346-1528-73CBF8EF8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451" y="902849"/>
            <a:ext cx="8747097" cy="3645642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D267B743-B52D-60BF-02E2-EB62882CB009}"/>
              </a:ext>
            </a:extLst>
          </p:cNvPr>
          <p:cNvSpPr/>
          <p:nvPr/>
        </p:nvSpPr>
        <p:spPr>
          <a:xfrm>
            <a:off x="1722451" y="978010"/>
            <a:ext cx="2937013" cy="3474720"/>
          </a:xfrm>
          <a:prstGeom prst="rect">
            <a:avLst/>
          </a:prstGeom>
          <a:noFill/>
          <a:ln w="28575">
            <a:solidFill>
              <a:srgbClr val="0339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F67A3D-5190-3824-CAEE-805FAEB39490}"/>
              </a:ext>
            </a:extLst>
          </p:cNvPr>
          <p:cNvSpPr txBox="1"/>
          <p:nvPr/>
        </p:nvSpPr>
        <p:spPr>
          <a:xfrm>
            <a:off x="1716030" y="4548491"/>
            <a:ext cx="294343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에서의 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multi-step sampling</a:t>
            </a:r>
            <a:endParaRPr kumimoji="1" lang="ko-KR" altLang="en-US" sz="1600" dirty="0">
              <a:solidFill>
                <a:srgbClr val="0339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66076A-21A5-B897-8491-42C72B92615B}"/>
              </a:ext>
            </a:extLst>
          </p:cNvPr>
          <p:cNvSpPr txBox="1"/>
          <p:nvPr/>
        </p:nvSpPr>
        <p:spPr>
          <a:xfrm>
            <a:off x="636868" y="4908718"/>
            <a:ext cx="549259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Trajectory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위의 임의의 점에서 원점으로의 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만 학습했다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solidFill>
                <a:srgbClr val="0339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B9E1C9-61EF-A5DE-5526-0389DAD6AEDE}"/>
              </a:ext>
            </a:extLst>
          </p:cNvPr>
          <p:cNvSpPr txBox="1"/>
          <p:nvPr/>
        </p:nvSpPr>
        <p:spPr>
          <a:xfrm>
            <a:off x="636868" y="5726880"/>
            <a:ext cx="10086287" cy="656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이전에 배웠던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CTM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경우에는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Trajectory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위의 임의의 점에서 다른 임의의 점으로의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인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General flow map</a:t>
            </a:r>
            <a:b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학습했기에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sampling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할때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굳이 원점을 들릴 이유가 사라진다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C1AB7A-7B7E-16D5-133B-164E22DF001F}"/>
              </a:ext>
            </a:extLst>
          </p:cNvPr>
          <p:cNvSpPr txBox="1"/>
          <p:nvPr/>
        </p:nvSpPr>
        <p:spPr>
          <a:xfrm>
            <a:off x="636868" y="5247038"/>
            <a:ext cx="1020343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매 스텝 오차를 누적하지 않지만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stochastic noise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가 크게 들어가서 </a:t>
            </a:r>
            <a:r>
              <a:rPr kumimoji="1" lang="en-US" altLang="ko-KR" sz="1600" b="1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variance</a:t>
            </a:r>
            <a:r>
              <a:rPr kumimoji="1" lang="ko-KR" altLang="en-US" sz="1600" b="1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가 커져 불안정</a:t>
            </a:r>
            <a:r>
              <a:rPr kumimoji="1" lang="ko-KR" altLang="en-US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할 수 있다</a:t>
            </a:r>
            <a:r>
              <a:rPr kumimoji="1" lang="en-US" altLang="ko-KR" sz="1600" dirty="0">
                <a:solidFill>
                  <a:srgbClr val="033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solidFill>
                <a:srgbClr val="0339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15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4B1D47CC-2F91-2DDC-0632-FBD19540878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ko-KR" altLang="en-US" dirty="0"/>
                  <a:t>따라서</a:t>
                </a:r>
                <a:r>
                  <a:rPr kumimoji="1" lang="en-US" altLang="ko-KR" dirty="0"/>
                  <a:t>, CTM sampling</a:t>
                </a:r>
                <a:r>
                  <a:rPr kumimoji="1" lang="ko-KR" altLang="en-US" dirty="0"/>
                  <a:t>에서는 </a:t>
                </a:r>
                <a14:m>
                  <m:oMath xmlns:m="http://schemas.openxmlformats.org/officeDocument/2006/math"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이용해 어디까지 들릴지를 지정한다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4B1D47CC-2F91-2DDC-0632-FBD1954087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523" t="-13889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683D21-F8B2-51CF-B796-642A074F6E6C}"/>
                  </a:ext>
                </a:extLst>
              </p:cNvPr>
              <p:cNvSpPr txBox="1"/>
              <p:nvPr/>
            </p:nvSpPr>
            <p:spPr>
              <a:xfrm>
                <a:off x="10686554" y="722543"/>
                <a:ext cx="1277914" cy="360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b="1" i="1" dirty="0" smtClean="0">
                        <a:latin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-sampling</a:t>
                </a:r>
                <a:endParaRPr kumimoji="1"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683D21-F8B2-51CF-B796-642A074F6E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6554" y="722543"/>
                <a:ext cx="1277914" cy="360612"/>
              </a:xfrm>
              <a:prstGeom prst="rect">
                <a:avLst/>
              </a:prstGeom>
              <a:blipFill>
                <a:blip r:embed="rId3"/>
                <a:stretch>
                  <a:fillRect t="-3448" r="-980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>
            <a:extLst>
              <a:ext uri="{FF2B5EF4-FFF2-40B4-BE49-F238E27FC236}">
                <a16:creationId xmlns:a16="http://schemas.microsoft.com/office/drawing/2014/main" id="{06B51949-D146-49A8-3F13-290735386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2451" y="902849"/>
            <a:ext cx="8747097" cy="364564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4EDCD94B-D097-8317-05EA-D7590FF01F1E}"/>
              </a:ext>
            </a:extLst>
          </p:cNvPr>
          <p:cNvSpPr/>
          <p:nvPr/>
        </p:nvSpPr>
        <p:spPr>
          <a:xfrm>
            <a:off x="7529885" y="993913"/>
            <a:ext cx="2798859" cy="341111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C0BC51-4331-F590-B6F3-52C731C50209}"/>
                  </a:ext>
                </a:extLst>
              </p:cNvPr>
              <p:cNvSpPr txBox="1"/>
              <p:nvPr/>
            </p:nvSpPr>
            <p:spPr>
              <a:xfrm>
                <a:off x="8253039" y="4496087"/>
                <a:ext cx="1352550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kumimoji="1" lang="en-US" altLang="ko-KR" sz="1600" i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ko-KR" altLang="en-US" sz="1600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인 경우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C0BC51-4331-F590-B6F3-52C731C50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039" y="4496087"/>
                <a:ext cx="1352550" cy="360227"/>
              </a:xfrm>
              <a:prstGeom prst="rect">
                <a:avLst/>
              </a:prstGeom>
              <a:blipFill>
                <a:blip r:embed="rId5"/>
                <a:stretch>
                  <a:fillRect t="-3448" r="-926" b="-1724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E85B47D-E136-C236-B835-EEBE8B28BD78}"/>
              </a:ext>
            </a:extLst>
          </p:cNvPr>
          <p:cNvSpPr txBox="1"/>
          <p:nvPr/>
        </p:nvSpPr>
        <p:spPr>
          <a:xfrm>
            <a:off x="6641668" y="4947378"/>
            <a:ext cx="4575291" cy="656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ko-KR" alt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결정론적으로 정해진 </a:t>
            </a: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step</a:t>
            </a:r>
            <a:r>
              <a:rPr kumimoji="1" lang="ko-KR" alt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을 </a:t>
            </a: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denoise</a:t>
            </a:r>
            <a:r>
              <a:rPr kumimoji="1" lang="ko-KR" alt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해가며</a:t>
            </a:r>
            <a:b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ko-KR" altLang="en-US" sz="16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샘플링한다</a:t>
            </a: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DDDF2C-44D7-355B-E8F4-E008F40E5014}"/>
              </a:ext>
            </a:extLst>
          </p:cNvPr>
          <p:cNvSpPr txBox="1"/>
          <p:nvPr/>
        </p:nvSpPr>
        <p:spPr>
          <a:xfrm>
            <a:off x="2621336" y="5603455"/>
            <a:ext cx="859562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매 스텝마다 </a:t>
            </a:r>
            <a:r>
              <a:rPr kumimoji="1" lang="en-US" altLang="ko-KR" sz="16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G_theta</a:t>
            </a:r>
            <a:r>
              <a:rPr kumimoji="1" lang="ko-KR" alt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의 근사 오차가 누적되므로 </a:t>
            </a: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multi-step</a:t>
            </a:r>
            <a:r>
              <a:rPr kumimoji="1" lang="ko-KR" alt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에서 오차가 줄어들지 않을 수 있다</a:t>
            </a: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FE54C0-0AF5-365E-1B59-9B82AA9C93FF}"/>
              </a:ext>
            </a:extLst>
          </p:cNvPr>
          <p:cNvSpPr txBox="1"/>
          <p:nvPr/>
        </p:nvSpPr>
        <p:spPr>
          <a:xfrm>
            <a:off x="5941156" y="5963682"/>
            <a:ext cx="527580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따라서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중간 그림과 같이 그 강도를 조절할 필요가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09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F5859FCF-8DFB-97B8-604C-B149101F5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/>
              <a:t>적절한 결정론적 </a:t>
            </a:r>
            <a:r>
              <a:rPr kumimoji="1" lang="en-US" altLang="ko-KR" dirty="0"/>
              <a:t>&amp;</a:t>
            </a:r>
            <a:r>
              <a:rPr kumimoji="1" lang="ko-KR" altLang="en-US" dirty="0"/>
              <a:t> 확률론적 요소를 섞은 </a:t>
            </a:r>
            <a:r>
              <a:rPr kumimoji="1" lang="en-US" altLang="ko-KR" dirty="0"/>
              <a:t>CTM </a:t>
            </a:r>
            <a:r>
              <a:rPr kumimoji="1" lang="ko-KR" altLang="en-US" dirty="0"/>
              <a:t>샘플링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A7CA02D-CEB5-013F-85DE-718BEFD4A5BF}"/>
                  </a:ext>
                </a:extLst>
              </p:cNvPr>
              <p:cNvSpPr txBox="1"/>
              <p:nvPr/>
            </p:nvSpPr>
            <p:spPr>
              <a:xfrm>
                <a:off x="10686554" y="722543"/>
                <a:ext cx="1277914" cy="360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b="1" i="1" dirty="0" smtClean="0">
                        <a:latin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kumimoji="1"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-sampling</a:t>
                </a:r>
                <a:endParaRPr kumimoji="1"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A7CA02D-CEB5-013F-85DE-718BEFD4A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6554" y="722543"/>
                <a:ext cx="1277914" cy="360612"/>
              </a:xfrm>
              <a:prstGeom prst="rect">
                <a:avLst/>
              </a:prstGeom>
              <a:blipFill>
                <a:blip r:embed="rId2"/>
                <a:stretch>
                  <a:fillRect t="-3448" r="-980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>
            <a:extLst>
              <a:ext uri="{FF2B5EF4-FFF2-40B4-BE49-F238E27FC236}">
                <a16:creationId xmlns:a16="http://schemas.microsoft.com/office/drawing/2014/main" id="{8252A7C4-521F-FCC6-D744-D48A5CE3A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451" y="902849"/>
            <a:ext cx="8747097" cy="364564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2DC58E7-67CD-599A-0A15-3773E313E850}"/>
              </a:ext>
            </a:extLst>
          </p:cNvPr>
          <p:cNvSpPr/>
          <p:nvPr/>
        </p:nvSpPr>
        <p:spPr>
          <a:xfrm>
            <a:off x="4635610" y="1020115"/>
            <a:ext cx="2878373" cy="341111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5D674E-A3D5-6C9F-8A6D-B023696F2340}"/>
                  </a:ext>
                </a:extLst>
              </p:cNvPr>
              <p:cNvSpPr txBox="1"/>
              <p:nvPr/>
            </p:nvSpPr>
            <p:spPr>
              <a:xfrm>
                <a:off x="5262333" y="4548491"/>
                <a:ext cx="173425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ko-KR" sz="1600" i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kumimoji="1" lang="en-US" altLang="ko-KR" sz="16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kumimoji="1" lang="en-US" altLang="ko-KR" sz="1600" i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kumimoji="1" lang="ko-KR" altLang="en-US" sz="1600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인 경우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5D674E-A3D5-6C9F-8A6D-B023696F2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333" y="4548491"/>
                <a:ext cx="1734257" cy="360227"/>
              </a:xfrm>
              <a:prstGeom prst="rect">
                <a:avLst/>
              </a:prstGeom>
              <a:blipFill>
                <a:blip r:embed="rId4"/>
                <a:stretch>
                  <a:fillRect t="-3448" b="-1724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9591BDF-9E07-110B-5EB3-DCFBBC143123}"/>
              </a:ext>
            </a:extLst>
          </p:cNvPr>
          <p:cNvSpPr txBox="1"/>
          <p:nvPr/>
        </p:nvSpPr>
        <p:spPr>
          <a:xfrm>
            <a:off x="2303734" y="4908718"/>
            <a:ext cx="765145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Denoise</a:t>
            </a:r>
            <a:r>
              <a:rPr kumimoji="1" lang="ko-KR" alt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하고 </a:t>
            </a: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  <a:r>
              <a:rPr kumimoji="1" lang="ko-KR" altLang="en-US" sz="16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다시 주입하는 과정을 반복하면서 </a:t>
            </a: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image</a:t>
            </a:r>
            <a:r>
              <a:rPr kumimoji="1" lang="ko-KR" altLang="en-US" sz="16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ko-KR" altLang="en-US" sz="16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샘플링한다</a:t>
            </a:r>
            <a:r>
              <a:rPr kumimoji="1" lang="en-US" altLang="ko-KR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9C86F8-31A7-321F-0735-235A034740C0}"/>
              </a:ext>
            </a:extLst>
          </p:cNvPr>
          <p:cNvSpPr txBox="1"/>
          <p:nvPr/>
        </p:nvSpPr>
        <p:spPr>
          <a:xfrm>
            <a:off x="3322442" y="5268945"/>
            <a:ext cx="5614037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적절한 강도의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stochasticity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와 </a:t>
            </a:r>
            <a:r>
              <a:rPr kumimoji="1"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determinicity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이용해 샘플링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49028A-881B-6A25-314C-76B1FB6A6978}"/>
                  </a:ext>
                </a:extLst>
              </p:cNvPr>
              <p:cNvSpPr txBox="1"/>
              <p:nvPr/>
            </p:nvSpPr>
            <p:spPr>
              <a:xfrm>
                <a:off x="1814219" y="5837885"/>
                <a:ext cx="8563563" cy="36022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인 경우의 샘플링을 할 수 있는 이유는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general flow map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학습했기 때문임을 기억하자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49028A-881B-6A25-314C-76B1FB6A6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219" y="5837885"/>
                <a:ext cx="8563563" cy="360227"/>
              </a:xfrm>
              <a:prstGeom prst="rect">
                <a:avLst/>
              </a:prstGeom>
              <a:blipFill>
                <a:blip r:embed="rId5"/>
                <a:stretch>
                  <a:fillRect b="-1290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213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D78DEBD7-46E8-FD4F-154F-9584C1472B0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ko-KR" dirty="0"/>
                  <a:t>CM’s multistep sampling</a:t>
                </a:r>
                <a:r>
                  <a:rPr kumimoji="1" lang="ko-KR" altLang="en-US" dirty="0"/>
                  <a:t>에서의 </a:t>
                </a:r>
                <a14:m>
                  <m:oMath xmlns:m="http://schemas.openxmlformats.org/officeDocument/2006/math">
                    <m:r>
                      <a:rPr kumimoji="1" lang="en-US" altLang="ko-KR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kumimoji="1" lang="en-US" altLang="ko-KR" i="0" dirty="0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kumimoji="1" lang="ko-KR" altLang="en-US" dirty="0"/>
                  <a:t>에서의 </a:t>
                </a:r>
                <a:r>
                  <a:rPr kumimoji="1" lang="en-US" altLang="ko-KR" dirty="0"/>
                  <a:t>empirical problem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D78DEBD7-46E8-FD4F-154F-9584C1472B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523" t="-13889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3EA7FFA-BA37-EA0C-9CCC-27575D37D573}"/>
              </a:ext>
            </a:extLst>
          </p:cNvPr>
          <p:cNvSpPr txBox="1"/>
          <p:nvPr/>
        </p:nvSpPr>
        <p:spPr>
          <a:xfrm>
            <a:off x="580365" y="970059"/>
            <a:ext cx="844494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샘플링에서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개수가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개보다 커지는 경우 경험적으로 품질이 떨어지는 것을 확인했다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D077F91-3869-280E-B3ED-0DF26AF0D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944" y="1542844"/>
            <a:ext cx="6751321" cy="27103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D9CB81-887A-0E03-D365-96CA64B5717E}"/>
              </a:ext>
            </a:extLst>
          </p:cNvPr>
          <p:cNvSpPr txBox="1"/>
          <p:nvPr/>
        </p:nvSpPr>
        <p:spPr>
          <a:xfrm>
            <a:off x="580365" y="4333461"/>
            <a:ext cx="179408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위 정리에 따르면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514BDF3-045D-A398-E5D2-45C2FCABA780}"/>
                  </a:ext>
                </a:extLst>
              </p:cNvPr>
              <p:cNvSpPr txBox="1"/>
              <p:nvPr/>
            </p:nvSpPr>
            <p:spPr>
              <a:xfrm>
                <a:off x="1774194" y="4768446"/>
                <a:ext cx="9139746" cy="1301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Optimal CTM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사용하더라도 여전히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kumimoji="1" lang="en-US" altLang="ko-KR" sz="1600" i="0" dirty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와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사이에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남아있는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mismatch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가 오차를 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누적시켜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b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데이터 분포와 출력 분포의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TV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차이를 위와 같이 표현되게 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endParaRPr kumimoji="1"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과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일때의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오차의 상한이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rad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와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kumimoji="1" lang="en-US" altLang="ko-KR" sz="1600" i="0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rad>
                      </m:e>
                    </m:d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다르다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514BDF3-045D-A398-E5D2-45C2FCABA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194" y="4768446"/>
                <a:ext cx="9139746" cy="1301831"/>
              </a:xfrm>
              <a:prstGeom prst="rect">
                <a:avLst/>
              </a:prstGeom>
              <a:blipFill>
                <a:blip r:embed="rId4"/>
                <a:stretch>
                  <a:fillRect l="-277" t="-962" b="-288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29E896E-63C6-7ACC-9B8F-2A1938D5A8B1}"/>
              </a:ext>
            </a:extLst>
          </p:cNvPr>
          <p:cNvSpPr txBox="1"/>
          <p:nvPr/>
        </p:nvSpPr>
        <p:spPr>
          <a:xfrm>
            <a:off x="281529" y="6145035"/>
            <a:ext cx="1606530" cy="3620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 et al., 2024a</a:t>
            </a:r>
            <a:endParaRPr kumimoji="1" lang="ko-KR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25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A016EBD3-65B0-43F1-F290-D3A3E96A2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General flow map</a:t>
            </a:r>
            <a:r>
              <a:rPr kumimoji="1" lang="ko-KR" altLang="en-US" dirty="0"/>
              <a:t>을 학습하는 또 다른 방법으로는 </a:t>
            </a:r>
            <a:r>
              <a:rPr kumimoji="1" lang="en-US" altLang="ko-KR" dirty="0"/>
              <a:t>Mean Flow (MF)</a:t>
            </a:r>
            <a:r>
              <a:rPr kumimoji="1" lang="ko-KR" altLang="en-US" dirty="0"/>
              <a:t>가 있다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BD3262-327F-071D-3F3D-855B5526006B}"/>
              </a:ext>
            </a:extLst>
          </p:cNvPr>
          <p:cNvSpPr txBox="1"/>
          <p:nvPr/>
        </p:nvSpPr>
        <p:spPr>
          <a:xfrm>
            <a:off x="238539" y="930303"/>
            <a:ext cx="7007046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사실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oracle flow map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다르게 파라미터화 해서 표현한 것에 불과하긴 하다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71EB60-B619-2033-820D-5F75A5FB9441}"/>
                  </a:ext>
                </a:extLst>
              </p:cNvPr>
              <p:cNvSpPr txBox="1"/>
              <p:nvPr/>
            </p:nvSpPr>
            <p:spPr>
              <a:xfrm>
                <a:off x="3406471" y="1391801"/>
                <a:ext cx="5379058" cy="2599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𝚿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subSup"/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nary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limLow>
                            <m:limLow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groupChr>
                                <m:groupChrPr>
                                  <m:chr m:val="⏟"/>
                                  <m:pos m:val="bot"/>
                                  <m:vertJc m:val="top"/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num>
                                        <m:den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den>
                                      </m:f>
                                      <m:nary>
                                        <m:naryPr>
                                          <m:limLoc m:val="subSup"/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  <m:sup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p>
                                        <m:e>
                                          <m:sSup>
                                            <m:sSupPr>
                                              <m:ctrlP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  <m:t>𝐯</m:t>
                                              </m:r>
                                            </m:e>
                                            <m:sup>
                                              <m: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</m:e>
                                      </m:nary>
                                      <m:d>
                                        <m:dPr>
                                          <m:ctrlPr>
                                            <a:rPr lang="ko-KR" alt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b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𝑢</m:t>
                                              </m:r>
                                            </m:sub>
                                          </m:sSub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</m:d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 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d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d>
                                </m:e>
                              </m:groupChr>
                            </m:e>
                            <m:lim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≈ </m:t>
                              </m:r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𝐠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lim>
                          </m:limLow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limLow>
                            <m:limLow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groupChr>
                                <m:groupChrPr>
                                  <m:chr m:val="⏟"/>
                                  <m:pos m:val="bot"/>
                                  <m:vertJc m:val="top"/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den>
                                      </m:f>
                                      <m:nary>
                                        <m:naryPr>
                                          <m:limLoc m:val="subSup"/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  <m:sup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p>
                                        <m:e>
                                          <m:sSup>
                                            <m:sSupPr>
                                              <m:ctrlP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  <m:t>𝐯</m:t>
                                              </m:r>
                                            </m:e>
                                            <m:sup>
                                              <m: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</m:e>
                                      </m:nary>
                                      <m:d>
                                        <m:dPr>
                                          <m:ctrlPr>
                                            <a:rPr lang="ko-KR" altLang="en-US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b="1" i="0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b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𝑢</m:t>
                                              </m:r>
                                            </m:sub>
                                          </m:sSub>
                                          <m: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</m:d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 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d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d>
                                </m:e>
                              </m:groupChr>
                            </m:e>
                            <m:lim>
                              <m:r>
                                <a:rPr lang="ko-KR" altLang="en-US" b="0" i="0" smtClean="0">
                                  <a:latin typeface="Cambria Math" panose="02040503050406030204" pitchFamily="18" charset="0"/>
                                </a:rPr>
                                <m:t>≈ </m:t>
                              </m:r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𝐡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lim>
                          </m:limLow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71EB60-B619-2033-820D-5F75A5FB9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471" y="1391801"/>
                <a:ext cx="5379058" cy="2599430"/>
              </a:xfrm>
              <a:prstGeom prst="rect">
                <a:avLst/>
              </a:prstGeom>
              <a:blipFill>
                <a:blip r:embed="rId2"/>
                <a:stretch>
                  <a:fillRect t="-41748" b="-5194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62EB82-9AF1-73E4-2CD0-C29DAC6316FC}"/>
                  </a:ext>
                </a:extLst>
              </p:cNvPr>
              <p:cNvSpPr txBox="1"/>
              <p:nvPr/>
            </p:nvSpPr>
            <p:spPr>
              <a:xfrm>
                <a:off x="8901758" y="2170450"/>
                <a:ext cx="743858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dirty="0" smtClean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ko-KR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kumimoji="1"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62EB82-9AF1-73E4-2CD0-C29DAC631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758" y="2170450"/>
                <a:ext cx="743858" cy="4247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모서리가 둥근 직사각형 12">
            <a:extLst>
              <a:ext uri="{FF2B5EF4-FFF2-40B4-BE49-F238E27FC236}">
                <a16:creationId xmlns:a16="http://schemas.microsoft.com/office/drawing/2014/main" id="{5DEDBC73-72E5-2BDC-6B30-A98096683861}"/>
              </a:ext>
            </a:extLst>
          </p:cNvPr>
          <p:cNvSpPr/>
          <p:nvPr/>
        </p:nvSpPr>
        <p:spPr>
          <a:xfrm>
            <a:off x="5939624" y="3013544"/>
            <a:ext cx="2305879" cy="69176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0026F22-5B4E-93FA-4E91-A03BA2558D06}"/>
                  </a:ext>
                </a:extLst>
              </p:cNvPr>
              <p:cNvSpPr txBox="1"/>
              <p:nvPr/>
            </p:nvSpPr>
            <p:spPr>
              <a:xfrm>
                <a:off x="8419050" y="3147060"/>
                <a:ext cx="732958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kumimoji="1" lang="en-US" altLang="ko-KR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kumimoji="1" lang="en-US" altLang="ko-KR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kumimoji="1" lang="en-US" altLang="ko-KR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kumimoji="1" lang="ko-KR" altLang="en-US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0026F22-5B4E-93FA-4E91-A03BA2558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9050" y="3147060"/>
                <a:ext cx="732958" cy="424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C26E0B-1328-9022-4054-2745530911E0}"/>
                  </a:ext>
                </a:extLst>
              </p:cNvPr>
              <p:cNvSpPr txBox="1"/>
              <p:nvPr/>
            </p:nvSpPr>
            <p:spPr>
              <a:xfrm>
                <a:off x="2297107" y="5270718"/>
                <a:ext cx="7597786" cy="95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CTM : flow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ko-KR" sz="1600" dirty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자체를 배운다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간 도착점 자체가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output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 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endParaRPr kumimoji="1"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MF : 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도착점이 아니라 평균 속도를 배운다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C26E0B-1328-9022-4054-2745530911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107" y="5270718"/>
                <a:ext cx="7597786" cy="951543"/>
              </a:xfrm>
              <a:prstGeom prst="rect">
                <a:avLst/>
              </a:prstGeom>
              <a:blipFill>
                <a:blip r:embed="rId5"/>
                <a:stretch>
                  <a:fillRect l="-167" t="-1316" b="-657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42D1F8C-F10A-FADE-0D05-EE70E58B725F}"/>
                  </a:ext>
                </a:extLst>
              </p:cNvPr>
              <p:cNvSpPr txBox="1"/>
              <p:nvPr/>
            </p:nvSpPr>
            <p:spPr>
              <a:xfrm>
                <a:off x="3046675" y="4600851"/>
                <a:ext cx="60986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>
                              <a:latin typeface="Cambria Math" panose="02040503050406030204" pitchFamily="18" charset="0"/>
                            </a:rPr>
                            <m:t>𝐠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42D1F8C-F10A-FADE-0D05-EE70E58B7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675" y="4600851"/>
                <a:ext cx="6098650" cy="369332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1B701C31-A25C-C684-B917-4A1897BEB4D7}"/>
              </a:ext>
            </a:extLst>
          </p:cNvPr>
          <p:cNvSpPr txBox="1"/>
          <p:nvPr/>
        </p:nvSpPr>
        <p:spPr>
          <a:xfrm>
            <a:off x="238605" y="4115927"/>
            <a:ext cx="8180445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두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다음의 관계를 가지므로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CTM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과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MF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training loss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수학적으로 동일하다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0BF4A13-DD43-B233-B3FA-FD014DD0671A}"/>
              </a:ext>
            </a:extLst>
          </p:cNvPr>
          <p:cNvCxnSpPr/>
          <p:nvPr/>
        </p:nvCxnSpPr>
        <p:spPr>
          <a:xfrm>
            <a:off x="8539701" y="4296040"/>
            <a:ext cx="7339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E3A0D86-C777-1E59-D564-9FD4AA1B4920}"/>
              </a:ext>
            </a:extLst>
          </p:cNvPr>
          <p:cNvSpPr txBox="1"/>
          <p:nvPr/>
        </p:nvSpPr>
        <p:spPr>
          <a:xfrm>
            <a:off x="9493858" y="4132662"/>
            <a:ext cx="1539204" cy="326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Appendix 2. </a:t>
            </a:r>
            <a:r>
              <a:rPr kumimoji="1"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참고</a:t>
            </a:r>
          </a:p>
        </p:txBody>
      </p:sp>
    </p:spTree>
    <p:extLst>
      <p:ext uri="{BB962C8B-B14F-4D97-AF65-F5344CB8AC3E}">
        <p14:creationId xmlns:p14="http://schemas.microsoft.com/office/powerpoint/2010/main" val="355737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2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5C6B3923-748F-DA1B-59DB-411B145F226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kumimoji="1" lang="ko-KR" altLang="en-US" dirty="0"/>
                  <a:t> 근사에 따라 비슷하게 </a:t>
                </a:r>
                <a:r>
                  <a:rPr kumimoji="1" lang="en-US" altLang="ko-KR" dirty="0"/>
                  <a:t>MF loss</a:t>
                </a:r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유도할 수 있다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5C6B3923-748F-DA1B-59DB-411B145F22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3889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F3A76DD-B266-D49E-4D96-FA6853F9A2EF}"/>
              </a:ext>
            </a:extLst>
          </p:cNvPr>
          <p:cNvSpPr txBox="1"/>
          <p:nvPr/>
        </p:nvSpPr>
        <p:spPr>
          <a:xfrm>
            <a:off x="238539" y="1097276"/>
            <a:ext cx="4578497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MF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에서는 다음과 같은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average drift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학습한다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55D255-BE01-34D0-6CE1-42FEF0C00FA6}"/>
                  </a:ext>
                </a:extLst>
              </p:cNvPr>
              <p:cNvSpPr txBox="1"/>
              <p:nvPr/>
            </p:nvSpPr>
            <p:spPr>
              <a:xfrm>
                <a:off x="3042700" y="1457503"/>
                <a:ext cx="6106600" cy="7114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p>
                        <m:sSup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p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p>
                            <m:sSup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nary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 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55D255-BE01-34D0-6CE1-42FEF0C00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700" y="1457503"/>
                <a:ext cx="6106600" cy="711477"/>
              </a:xfrm>
              <a:prstGeom prst="rect">
                <a:avLst/>
              </a:prstGeom>
              <a:blipFill>
                <a:blip r:embed="rId3"/>
                <a:stretch>
                  <a:fillRect t="-152632" b="-22982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29D8DF0-2BC6-9162-09A2-BC6E7C3A3EF3}"/>
              </a:ext>
            </a:extLst>
          </p:cNvPr>
          <p:cNvSpPr txBox="1"/>
          <p:nvPr/>
        </p:nvSpPr>
        <p:spPr>
          <a:xfrm>
            <a:off x="238539" y="2168980"/>
            <a:ext cx="330090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여기서 양변을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에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대해 미분하면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A53EDE9-8290-07FF-42A6-4F7EEF11B476}"/>
                  </a:ext>
                </a:extLst>
              </p:cNvPr>
              <p:cNvSpPr txBox="1"/>
              <p:nvPr/>
            </p:nvSpPr>
            <p:spPr>
              <a:xfrm>
                <a:off x="2690748" y="2529207"/>
                <a:ext cx="7307248" cy="9139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p>
                            <m:sSup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sSup>
                            <m:sSup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b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𝐡</m:t>
                                      </m:r>
                                    </m:e>
                                    <m:sup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𝐡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A53EDE9-8290-07FF-42A6-4F7EEF11B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0748" y="2529207"/>
                <a:ext cx="7307248" cy="913905"/>
              </a:xfrm>
              <a:prstGeom prst="rect">
                <a:avLst/>
              </a:prstGeom>
              <a:blipFill>
                <a:blip r:embed="rId4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E459AEF-E7E7-6D63-4A68-7D6E97A456B9}"/>
              </a:ext>
            </a:extLst>
          </p:cNvPr>
          <p:cNvSpPr txBox="1"/>
          <p:nvPr/>
        </p:nvSpPr>
        <p:spPr>
          <a:xfrm>
            <a:off x="238539" y="3511276"/>
            <a:ext cx="3381054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와 같은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MF identity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얻을 수 있다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78CE69-1FF4-3F59-E3B2-097B5ABF5547}"/>
              </a:ext>
            </a:extLst>
          </p:cNvPr>
          <p:cNvSpPr txBox="1"/>
          <p:nvPr/>
        </p:nvSpPr>
        <p:spPr>
          <a:xfrm>
            <a:off x="238539" y="3871503"/>
            <a:ext cx="514756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그러면 다음과 같은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MF loss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까지 자연스럽게 유도된다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5B3344D-A617-9745-A7C6-901FBB7AB026}"/>
                  </a:ext>
                </a:extLst>
              </p:cNvPr>
              <p:cNvSpPr txBox="1"/>
              <p:nvPr/>
            </p:nvSpPr>
            <p:spPr>
              <a:xfrm>
                <a:off x="3042700" y="4299894"/>
                <a:ext cx="6106600" cy="603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MF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Sup>
                            <m:sSubSup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𝐡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𝐡</m:t>
                                      </m:r>
                                    </m:e>
                                    <m:sub>
                                      <m:sSubSup>
                                        <m:sSubSupPr>
                                          <m:ctrlP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b="0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tgt</m:t>
                                          </m:r>
                                        </m:sup>
                                      </m:sSubSup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5B3344D-A617-9745-A7C6-901FBB7AB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700" y="4299894"/>
                <a:ext cx="6106600" cy="603307"/>
              </a:xfrm>
              <a:prstGeom prst="rect">
                <a:avLst/>
              </a:prstGeom>
              <a:blipFill>
                <a:blip r:embed="rId5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BC918C-21B5-F684-E95C-865F70FB1D5F}"/>
                  </a:ext>
                </a:extLst>
              </p:cNvPr>
              <p:cNvSpPr txBox="1"/>
              <p:nvPr/>
            </p:nvSpPr>
            <p:spPr>
              <a:xfrm>
                <a:off x="4301656" y="4903201"/>
                <a:ext cx="7816132" cy="462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 b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b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sub>
                        <m:sup>
                          <m:r>
                            <m:rPr>
                              <m:sty m:val="p"/>
                            </m:rP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tgt</m:t>
                          </m:r>
                        </m:sup>
                      </m:sSubSup>
                      <m:d>
                        <m:dPr>
                          <m:ctrlPr>
                            <a:rPr lang="ko-KR" altLang="en-US" b="1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>
                          <a:solidFill>
                            <a:srgbClr val="03397F"/>
                          </a:solidFill>
                          <a:latin typeface="Cambria Math" panose="02040503050406030204" pitchFamily="18" charset="0"/>
                        </a:rPr>
                        <m:t>:=</m:t>
                      </m:r>
                      <m:sSup>
                        <m:sSupPr>
                          <m:ctrlPr>
                            <a:rPr lang="ko-KR" altLang="en-US" b="1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1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solidFill>
                            <a:srgbClr val="03397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ko-KR" altLang="en-US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ko-KR" altLang="en-US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𝐡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p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ko-KR" altLang="en-US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ko-KR" altLang="en-US" b="0" i="0">
                          <a:solidFill>
                            <a:srgbClr val="03397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>
                  <a:solidFill>
                    <a:srgbClr val="03397F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BC918C-21B5-F684-E95C-865F70FB1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656" y="4903201"/>
                <a:ext cx="7816132" cy="4628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C31BD20-7257-622A-BE0F-06D3AA3FE5FB}"/>
              </a:ext>
            </a:extLst>
          </p:cNvPr>
          <p:cNvCxnSpPr/>
          <p:nvPr/>
        </p:nvCxnSpPr>
        <p:spPr>
          <a:xfrm>
            <a:off x="6344372" y="5366020"/>
            <a:ext cx="0" cy="3350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97C5890-AEBC-3EBE-7FD6-98D280A3820F}"/>
                  </a:ext>
                </a:extLst>
              </p:cNvPr>
              <p:cNvSpPr txBox="1"/>
              <p:nvPr/>
            </p:nvSpPr>
            <p:spPr>
              <a:xfrm>
                <a:off x="3797040" y="5789213"/>
                <a:ext cx="5094664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근사 방법에 따라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distillation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과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scratch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구분된다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97C5890-AEBC-3EBE-7FD6-98D280A38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040" y="5789213"/>
                <a:ext cx="5094664" cy="360227"/>
              </a:xfrm>
              <a:prstGeom prst="rect">
                <a:avLst/>
              </a:prstGeom>
              <a:blipFill>
                <a:blip r:embed="rId7"/>
                <a:stretch>
                  <a:fillRect t="-3448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153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3" grpId="0"/>
      <p:bldP spid="15" grpId="0"/>
      <p:bldP spid="1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227858E6-2985-5001-0524-65540C1B184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ko-KR" dirty="0"/>
                  <a:t>Q. MF loss</a:t>
                </a:r>
                <a:r>
                  <a:rPr kumimoji="1" lang="ko-KR" altLang="en-US" dirty="0"/>
                  <a:t>에서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</a:t>
                </a:r>
                <a:r>
                  <a:rPr kumimoji="1" lang="en-US" altLang="ko-KR" dirty="0"/>
                  <a:t>distillation</a:t>
                </a:r>
                <a:r>
                  <a:rPr kumimoji="1" lang="ko-KR" altLang="en-US" dirty="0"/>
                  <a:t>이나 </a:t>
                </a:r>
                <a:r>
                  <a:rPr kumimoji="1" lang="en-US" altLang="ko-KR" dirty="0"/>
                  <a:t>scratch</a:t>
                </a:r>
                <a:r>
                  <a:rPr kumimoji="1" lang="ko-KR" altLang="en-US" dirty="0"/>
                  <a:t>로 쓰지 않고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sSup>
                          <m:sSupPr>
                            <m:ctrlP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kumimoji="1" lang="en-US" altLang="ko-KR" i="0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sub>
                    </m:sSub>
                    <m:d>
                      <m:d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dirty="0"/>
                  <a:t>로 쓰면 안되는가</a:t>
                </a:r>
                <a:r>
                  <a:rPr kumimoji="1" lang="en-US" altLang="ko-KR" dirty="0"/>
                  <a:t>?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227858E6-2985-5001-0524-65540C1B18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523" t="-13889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F7F923B-1826-40AF-B3FF-771F01C3AA82}"/>
                  </a:ext>
                </a:extLst>
              </p:cNvPr>
              <p:cNvSpPr txBox="1"/>
              <p:nvPr/>
            </p:nvSpPr>
            <p:spPr>
              <a:xfrm>
                <a:off x="2221396" y="1179344"/>
                <a:ext cx="7816132" cy="46281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ko-KR" altLang="en-US" b="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sub>
                        <m:sup>
                          <m:r>
                            <m:rPr>
                              <m:sty m:val="p"/>
                            </m:rPr>
                            <a:rPr lang="ko-KR" altLang="en-US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tgt</m:t>
                          </m:r>
                        </m:sup>
                      </m:sSubSup>
                      <m:d>
                        <m:dPr>
                          <m:ctrlPr>
                            <a:rPr lang="ko-KR" alt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:=</m:t>
                      </m:r>
                      <m:sSup>
                        <m:sSupPr>
                          <m:ctrlPr>
                            <a:rPr lang="ko-KR" altLang="en-US" b="1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1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ko-KR" altLang="en-US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ko-KR" alt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ko-KR" alt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ko-KR" altLang="en-US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𝐡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ko-KR" altLang="en-US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ko-KR" altLang="en-US" b="0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1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p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ko-KR" altLang="en-US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ko-KR" altLang="en-US" b="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b="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ko-KR" altLang="en-US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F7F923B-1826-40AF-B3FF-771F01C3A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1396" y="1179344"/>
                <a:ext cx="7816132" cy="4628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5FDEB1-9654-2F83-A681-86F27956946E}"/>
                  </a:ext>
                </a:extLst>
              </p:cNvPr>
              <p:cNvSpPr txBox="1"/>
              <p:nvPr/>
            </p:nvSpPr>
            <p:spPr>
              <a:xfrm>
                <a:off x="1810307" y="1961325"/>
                <a:ext cx="8571385" cy="4365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l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Distillation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에서는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p>
                        </m:sSup>
                      </m:sub>
                    </m:sSub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로 쓰고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Scratch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에서는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’</m:t>
                    </m:r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이용해서 구성한다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5FDEB1-9654-2F83-A681-86F279569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307" y="1961325"/>
                <a:ext cx="8571385" cy="436594"/>
              </a:xfrm>
              <a:prstGeom prst="rect">
                <a:avLst/>
              </a:prstGeom>
              <a:blipFill>
                <a:blip r:embed="rId4"/>
                <a:stretch>
                  <a:fillRect l="-296" b="-857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직선 연결선[R] 6">
            <a:extLst>
              <a:ext uri="{FF2B5EF4-FFF2-40B4-BE49-F238E27FC236}">
                <a16:creationId xmlns:a16="http://schemas.microsoft.com/office/drawing/2014/main" id="{0235E644-4B57-4696-E823-7CA7377F9964}"/>
              </a:ext>
            </a:extLst>
          </p:cNvPr>
          <p:cNvCxnSpPr/>
          <p:nvPr/>
        </p:nvCxnSpPr>
        <p:spPr>
          <a:xfrm>
            <a:off x="2166730" y="2397919"/>
            <a:ext cx="808382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D2B9615-9B18-538E-700D-97523AF9F40F}"/>
              </a:ext>
            </a:extLst>
          </p:cNvPr>
          <p:cNvSpPr txBox="1"/>
          <p:nvPr/>
        </p:nvSpPr>
        <p:spPr>
          <a:xfrm>
            <a:off x="2986684" y="2440702"/>
            <a:ext cx="6607899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두 경우 모두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에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자기 자신이 아닌 외부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velocity signal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 들어간다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7ABDB1-6A06-D050-5B65-38953A8B6E1D}"/>
                  </a:ext>
                </a:extLst>
              </p:cNvPr>
              <p:cNvSpPr txBox="1"/>
              <p:nvPr/>
            </p:nvSpPr>
            <p:spPr>
              <a:xfrm>
                <a:off x="424069" y="3203941"/>
                <a:ext cx="4147674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만일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sSup>
                          <m:sSup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kumimoji="1" lang="en-US" altLang="ko-KR" sz="1600" i="0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sub>
                    </m:sSub>
                    <m:d>
                      <m:dPr>
                        <m:ctrlP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ko-KR" sz="160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ko-KR" sz="160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ko-KR" sz="1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사용한다면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7ABDB1-6A06-D050-5B65-38953A8B6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69" y="3203941"/>
                <a:ext cx="4147674" cy="360227"/>
              </a:xfrm>
              <a:prstGeom prst="rect">
                <a:avLst/>
              </a:prstGeom>
              <a:blipFill>
                <a:blip r:embed="rId5"/>
                <a:stretch>
                  <a:fillRect l="-917" b="-206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104624-5179-63F4-EBD6-69B448E94255}"/>
                  </a:ext>
                </a:extLst>
              </p:cNvPr>
              <p:cNvSpPr txBox="1"/>
              <p:nvPr/>
            </p:nvSpPr>
            <p:spPr>
              <a:xfrm>
                <a:off x="3076162" y="3640534"/>
                <a:ext cx="6106600" cy="603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MF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Sup>
                            <m:sSubSup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𝐡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𝐡</m:t>
                                      </m:r>
                                    </m:e>
                                    <m:sub>
                                      <m:sSubSup>
                                        <m:sSubSupPr>
                                          <m:ctrlP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b="0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tgt</m:t>
                                          </m:r>
                                        </m:sup>
                                      </m:sSubSup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1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7104624-5179-63F4-EBD6-69B448E94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162" y="3640534"/>
                <a:ext cx="6106600" cy="603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177149A-C4D8-2881-073E-054D66E6A77E}"/>
                  </a:ext>
                </a:extLst>
              </p:cNvPr>
              <p:cNvSpPr txBox="1"/>
              <p:nvPr/>
            </p:nvSpPr>
            <p:spPr>
              <a:xfrm>
                <a:off x="4899950" y="4243841"/>
                <a:ext cx="5893601" cy="6556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kumimoji="1" lang="en-US" altLang="ko-KR" sz="1600" dirty="0">
                    <a:solidFill>
                      <a:srgbClr val="0339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Target</a:t>
                </a:r>
                <a:r>
                  <a:rPr kumimoji="1" lang="ko-KR" altLang="en-US" sz="1600" dirty="0">
                    <a:solidFill>
                      <a:srgbClr val="0339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의 방향을 정하는 외부 </a:t>
                </a:r>
                <a:r>
                  <a:rPr kumimoji="1" lang="en-US" altLang="ko-KR" sz="1600" dirty="0">
                    <a:solidFill>
                      <a:srgbClr val="0339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velocity</a:t>
                </a:r>
                <a:r>
                  <a:rPr kumimoji="1" lang="ko-KR" altLang="en-US" sz="1600" dirty="0">
                    <a:solidFill>
                      <a:srgbClr val="0339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정보가 없고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sz="1600" i="1" dirty="0" smtClean="0">
                            <a:solidFill>
                              <a:srgbClr val="0339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sz="1600" i="1" dirty="0" smtClean="0">
                            <a:solidFill>
                              <a:srgbClr val="03397F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kumimoji="1" lang="en-US" altLang="ko-KR" sz="1600" i="0" dirty="0" smtClean="0">
                            <a:solidFill>
                              <a:srgbClr val="03397F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ko-KR" altLang="en-US" sz="1600" dirty="0" err="1">
                    <a:solidFill>
                      <a:srgbClr val="0339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에</a:t>
                </a:r>
                <a:r>
                  <a:rPr kumimoji="1" lang="ko-KR" altLang="en-US" sz="1600" dirty="0">
                    <a:solidFill>
                      <a:srgbClr val="0339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의해서</a:t>
                </a:r>
                <a:br>
                  <a:rPr kumimoji="1" lang="en-US" altLang="ko-KR" sz="1600" dirty="0">
                    <a:solidFill>
                      <a:srgbClr val="0339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kumimoji="1" lang="ko-KR" altLang="en-US" sz="1600" dirty="0">
                    <a:solidFill>
                      <a:srgbClr val="0339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자기 참조적으로 </a:t>
                </a:r>
                <a:r>
                  <a:rPr kumimoji="1" lang="en-US" altLang="ko-KR" sz="1600" dirty="0">
                    <a:solidFill>
                      <a:srgbClr val="0339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target</a:t>
                </a:r>
                <a:r>
                  <a:rPr kumimoji="1" lang="ko-KR" altLang="en-US" sz="1600" dirty="0">
                    <a:solidFill>
                      <a:srgbClr val="0339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이 결정되게 된다</a:t>
                </a:r>
                <a:r>
                  <a:rPr kumimoji="1" lang="en-US" altLang="ko-KR" sz="1600" dirty="0">
                    <a:solidFill>
                      <a:srgbClr val="0339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177149A-C4D8-2881-073E-054D66E6A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950" y="4243841"/>
                <a:ext cx="5893601" cy="655692"/>
              </a:xfrm>
              <a:prstGeom prst="rect">
                <a:avLst/>
              </a:prstGeom>
              <a:blipFill>
                <a:blip r:embed="rId7"/>
                <a:stretch>
                  <a:fillRect t="-1923" b="-115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FEC1BE-6E30-436A-B44E-596CDDE896C0}"/>
                  </a:ext>
                </a:extLst>
              </p:cNvPr>
              <p:cNvSpPr txBox="1"/>
              <p:nvPr/>
            </p:nvSpPr>
            <p:spPr>
              <a:xfrm>
                <a:off x="309668" y="5506639"/>
                <a:ext cx="8787277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따라서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training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대상과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target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이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kumimoji="1" lang="en-US" altLang="ko-KR" sz="160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kumimoji="1" lang="en-US" altLang="ko-KR" sz="1600" b="0" i="0" dirty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의 상수로 붕괴해버릴 수 있다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(Trivial collapse problem)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FEC1BE-6E30-436A-B44E-596CDDE89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68" y="5506639"/>
                <a:ext cx="8787277" cy="360227"/>
              </a:xfrm>
              <a:prstGeom prst="rect">
                <a:avLst/>
              </a:prstGeom>
              <a:blipFill>
                <a:blip r:embed="rId8"/>
                <a:stretch>
                  <a:fillRect l="-289" b="-241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B4FADBB-69F3-A189-0298-256F122B0F54}"/>
              </a:ext>
            </a:extLst>
          </p:cNvPr>
          <p:cNvSpPr txBox="1"/>
          <p:nvPr/>
        </p:nvSpPr>
        <p:spPr>
          <a:xfrm>
            <a:off x="309668" y="5974120"/>
            <a:ext cx="11961929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그래서 새로운 방향으로 갈 정보가 없기 때문에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에는 이 현상을 방지하기 위한 데이터로부터 얻을 수 있는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anchor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가 필요하다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62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7B20B4B2-EFB0-3520-B9C6-C866DF9F67E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ko-KR" dirty="0"/>
                  <a:t>Sampling</a:t>
                </a:r>
                <a:r>
                  <a:rPr kumimoji="1" lang="ko-KR" altLang="en-US" dirty="0"/>
                  <a:t>에서도 비슷하게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p>
                        <m:r>
                          <a:rPr kumimoji="1" lang="en-US" altLang="ko-KR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kumimoji="1" lang="en-US" altLang="ko-KR" i="0" dirty="0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kumimoji="1" lang="en-US" altLang="ko-KR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1" lang="ko-KR" altLang="en-US" dirty="0" err="1"/>
                  <a:t>를</a:t>
                </a:r>
                <a:r>
                  <a:rPr kumimoji="1" lang="ko-KR" altLang="en-US" dirty="0"/>
                  <a:t> 넣어 </a:t>
                </a:r>
                <a:r>
                  <a:rPr kumimoji="1" lang="ko-KR" altLang="en-US" dirty="0" err="1"/>
                  <a:t>샘플링한다</a:t>
                </a:r>
                <a:r>
                  <a:rPr kumimoji="1" lang="en-US" altLang="ko-KR" dirty="0"/>
                  <a:t>.</a:t>
                </a:r>
                <a:endParaRPr kumimoji="1" lang="ko-KR" altLang="en-US" dirty="0"/>
              </a:p>
            </p:txBody>
          </p:sp>
        </mc:Choice>
        <mc:Fallback xmlns="">
          <p:sp>
            <p:nvSpPr>
              <p:cNvPr id="3" name="제목 2">
                <a:extLst>
                  <a:ext uri="{FF2B5EF4-FFF2-40B4-BE49-F238E27FC236}">
                    <a16:creationId xmlns:a16="http://schemas.microsoft.com/office/drawing/2014/main" id="{7B20B4B2-EFB0-3520-B9C6-C866DF9F67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523" t="-13889" b="-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6EC9A9-4389-D32B-2D73-2620DC02BAB6}"/>
                  </a:ext>
                </a:extLst>
              </p:cNvPr>
              <p:cNvSpPr txBox="1"/>
              <p:nvPr/>
            </p:nvSpPr>
            <p:spPr>
              <a:xfrm>
                <a:off x="2798197" y="2375315"/>
                <a:ext cx="7820108" cy="3931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>
                              <a:latin typeface="Cambria Math" panose="02040503050406030204" pitchFamily="18" charset="0"/>
                            </a:rPr>
                            <m:t>𝚿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p>
                        <m:sSup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p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6EC9A9-4389-D32B-2D73-2620DC02B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197" y="2375315"/>
                <a:ext cx="7820108" cy="3931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CF8F65-6136-FB38-AE4B-61110D1DD466}"/>
                  </a:ext>
                </a:extLst>
              </p:cNvPr>
              <p:cNvSpPr txBox="1"/>
              <p:nvPr/>
            </p:nvSpPr>
            <p:spPr>
              <a:xfrm>
                <a:off x="978011" y="1633721"/>
                <a:ext cx="5165260" cy="360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우리는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ko-KR" sz="1600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ko-KR" sz="1600" i="1" dirty="0" err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kumimoji="1" lang="en-US" altLang="ko-KR" sz="1600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를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통해 다음의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oracle map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결국 알고 싶다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CF8F65-6136-FB38-AE4B-61110D1DD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011" y="1633721"/>
                <a:ext cx="5165260" cy="360227"/>
              </a:xfrm>
              <a:prstGeom prst="rect">
                <a:avLst/>
              </a:prstGeom>
              <a:blipFill>
                <a:blip r:embed="rId4"/>
                <a:stretch>
                  <a:fillRect l="-490" b="-241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E18A549-6473-0357-9255-FD3B97502535}"/>
              </a:ext>
            </a:extLst>
          </p:cNvPr>
          <p:cNvSpPr txBox="1"/>
          <p:nvPr/>
        </p:nvSpPr>
        <p:spPr>
          <a:xfrm>
            <a:off x="978011" y="3152553"/>
            <a:ext cx="5947462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이를 이용하면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One-step generation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다음과 같이 구할 수 있고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2A9CCD-F6AD-5F5C-1E94-A94E5E80F681}"/>
                  </a:ext>
                </a:extLst>
              </p:cNvPr>
              <p:cNvSpPr txBox="1"/>
              <p:nvPr/>
            </p:nvSpPr>
            <p:spPr>
              <a:xfrm>
                <a:off x="3080137" y="3738341"/>
                <a:ext cx="6098650" cy="3931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b="0" i="1">
                          <a:latin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2A9CCD-F6AD-5F5C-1E94-A94E5E80F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137" y="3738341"/>
                <a:ext cx="6098650" cy="3931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775E88-4842-79BE-E5B9-3A508039EF96}"/>
                  </a:ext>
                </a:extLst>
              </p:cNvPr>
              <p:cNvSpPr txBox="1"/>
              <p:nvPr/>
            </p:nvSpPr>
            <p:spPr>
              <a:xfrm>
                <a:off x="978011" y="4482685"/>
                <a:ext cx="10026206" cy="6556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일반적인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general flow map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을 학습했으므로 이전에 사용한 </a:t>
                </a:r>
                <a14:m>
                  <m:oMath xmlns:m="http://schemas.openxmlformats.org/officeDocument/2006/math">
                    <m:r>
                      <a:rPr kumimoji="1" lang="en-US" altLang="ko-KR" sz="1600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-sampling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으로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one-step/multi-step</a:t>
                </a:r>
                <a:r>
                  <a:rPr kumimoji="1" lang="ko-KR" alt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으로</a:t>
                </a: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샘플링을</a:t>
                </a:r>
                <a:endParaRPr kumimoji="1" lang="en-US" altLang="ko-K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kumimoji="1"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진행하면 된다</a:t>
                </a:r>
                <a:r>
                  <a:rPr kumimoji="1"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kumimoji="1"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775E88-4842-79BE-E5B9-3A508039E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011" y="4482685"/>
                <a:ext cx="10026206" cy="655692"/>
              </a:xfrm>
              <a:prstGeom prst="rect">
                <a:avLst/>
              </a:prstGeom>
              <a:blipFill>
                <a:blip r:embed="rId6"/>
                <a:stretch>
                  <a:fillRect l="-253" b="-1132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13271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E95BDD3-E698-8259-9851-843EE0EB5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Q. </a:t>
            </a:r>
            <a:r>
              <a:rPr kumimoji="1" lang="en-US" altLang="ko-KR" dirty="0" err="1"/>
              <a:t>Lagrangian</a:t>
            </a:r>
            <a:r>
              <a:rPr kumimoji="1" lang="en-US" altLang="ko-KR" dirty="0"/>
              <a:t> view</a:t>
            </a:r>
            <a:r>
              <a:rPr kumimoji="1" lang="ko-KR" altLang="en-US" dirty="0"/>
              <a:t>에서의 예시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F9F3E9-3471-D4A8-280B-04635CDD52FA}"/>
              </a:ext>
            </a:extLst>
          </p:cNvPr>
          <p:cNvSpPr txBox="1"/>
          <p:nvPr/>
        </p:nvSpPr>
        <p:spPr>
          <a:xfrm>
            <a:off x="333955" y="915684"/>
            <a:ext cx="1792478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Lagrangian</a:t>
            </a:r>
            <a:r>
              <a:rPr kumimoji="1"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 view</a:t>
            </a:r>
            <a:endParaRPr kumimoji="1"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EE48F8-D94C-2F1D-A84D-0D63FA040021}"/>
              </a:ext>
            </a:extLst>
          </p:cNvPr>
          <p:cNvSpPr txBox="1"/>
          <p:nvPr/>
        </p:nvSpPr>
        <p:spPr>
          <a:xfrm>
            <a:off x="333955" y="1379663"/>
            <a:ext cx="7568097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궤적을 먼저 고정하고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그 위를 따라가는 순간 변화율로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velocity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정의하는 관점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B92C21-9CA3-75F0-3B46-C7AF1D5A4744}"/>
                  </a:ext>
                </a:extLst>
              </p:cNvPr>
              <p:cNvSpPr txBox="1"/>
              <p:nvPr/>
            </p:nvSpPr>
            <p:spPr>
              <a:xfrm>
                <a:off x="3046675" y="1900447"/>
                <a:ext cx="609865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ko-KR" altLang="en-US" sz="2000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1" i="0">
                              <a:latin typeface="Cambria Math" panose="02040503050406030204" pitchFamily="18" charset="0"/>
                            </a:rPr>
                            <m:t>𝚿</m:t>
                          </m:r>
                        </m:e>
                        <m:sub>
                          <m:r>
                            <a:rPr lang="ko-KR" altLang="en-US" sz="2000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ko-KR" altLang="en-US" sz="2000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ko-KR" altLang="en-US" sz="20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ko-KR" altLang="en-US" sz="2000" b="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ko-KR" altLang="en-US" sz="2000" b="1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sz="2000" b="1" i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ko-KR" altLang="en-US" sz="2000" b="0" i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ctrlPr>
                            <a:rPr lang="ko-KR" altLang="en-US" sz="20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1" i="0">
                                  <a:latin typeface="Cambria Math" panose="02040503050406030204" pitchFamily="18" charset="0"/>
                                </a:rPr>
                                <m:t>𝚿</m:t>
                              </m:r>
                            </m:e>
                            <m:sub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ko-KR" altLang="en-US" sz="2000" b="0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ko-KR" altLang="en-US" sz="2000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sz="2000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sz="20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r>
                            <a:rPr lang="ko-KR" altLang="en-US" sz="2000" b="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2000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ko-KR" altLang="en-US" sz="2000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sz="20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B92C21-9CA3-75F0-3B46-C7AF1D5A4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675" y="1900447"/>
                <a:ext cx="6098650" cy="400110"/>
              </a:xfrm>
              <a:prstGeom prst="rect">
                <a:avLst/>
              </a:prstGeom>
              <a:blipFill>
                <a:blip r:embed="rId2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B98B3E3-AA7E-C9B6-3E78-3CF78CE2F4AA}"/>
              </a:ext>
            </a:extLst>
          </p:cNvPr>
          <p:cNvSpPr txBox="1"/>
          <p:nvPr/>
        </p:nvSpPr>
        <p:spPr>
          <a:xfrm>
            <a:off x="333955" y="2675801"/>
            <a:ext cx="4224233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먼저 궤적을 다음과 같은 직선으로 정의한다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2FD7E69-7B12-AB6D-D84A-1AAD5B2600B6}"/>
                  </a:ext>
                </a:extLst>
              </p:cNvPr>
              <p:cNvSpPr txBox="1"/>
              <p:nvPr/>
            </p:nvSpPr>
            <p:spPr>
              <a:xfrm>
                <a:off x="3046675" y="3196585"/>
                <a:ext cx="609865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sz="20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sz="200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0→</m:t>
                          </m:r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ko-KR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ko-KR" altLang="en-US" sz="20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ko-KR" altLang="en-US" sz="2000" i="0">
                          <a:latin typeface="Cambria Math" panose="02040503050406030204" pitchFamily="18" charset="0"/>
                        </a:rPr>
                        <m:t>:=</m:t>
                      </m:r>
                      <m:sSub>
                        <m:sSubPr>
                          <m:ctrlPr>
                            <a:rPr lang="ko-KR" alt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ko-KR" altLang="en-US" sz="20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ko-KR" altLang="en-US" sz="200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b>
                        <m:sSubPr>
                          <m:ctrlPr>
                            <a:rPr lang="ko-KR" alt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ko-KR" alt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ko-KR" altLang="en-US" sz="20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sz="2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ko-KR" altLang="en-US" sz="2000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ko-KR" alt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2FD7E69-7B12-AB6D-D84A-1AAD5B260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675" y="3196585"/>
                <a:ext cx="6098650" cy="400110"/>
              </a:xfrm>
              <a:prstGeom prst="rect">
                <a:avLst/>
              </a:prstGeom>
              <a:blipFill>
                <a:blip r:embed="rId3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01B1C8F-1BFF-5EC5-7923-1CE1A28D1933}"/>
                  </a:ext>
                </a:extLst>
              </p:cNvPr>
              <p:cNvSpPr txBox="1"/>
              <p:nvPr/>
            </p:nvSpPr>
            <p:spPr>
              <a:xfrm>
                <a:off x="2367501" y="4332164"/>
                <a:ext cx="7456998" cy="618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0→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ko-KR" altLang="en-US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ko-KR" altLang="en-US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ko-KR" altLang="en-US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ko-KR" alt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01B1C8F-1BFF-5EC5-7923-1CE1A28D1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501" y="4332164"/>
                <a:ext cx="7456998" cy="618246"/>
              </a:xfrm>
              <a:prstGeom prst="rect">
                <a:avLst/>
              </a:prstGeom>
              <a:blipFill>
                <a:blip r:embed="rId4"/>
                <a:stretch>
                  <a:fillRect b="-612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9709D0CE-A856-B7CF-8A2D-DBE376E5B613}"/>
              </a:ext>
            </a:extLst>
          </p:cNvPr>
          <p:cNvSpPr txBox="1"/>
          <p:nvPr/>
        </p:nvSpPr>
        <p:spPr>
          <a:xfrm>
            <a:off x="333955" y="3971937"/>
            <a:ext cx="4233851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velocity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는 시간에 대해 미분함으로써 얻는다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69866E-6C1C-A1B5-14C5-9880A447E28E}"/>
              </a:ext>
            </a:extLst>
          </p:cNvPr>
          <p:cNvSpPr txBox="1"/>
          <p:nvPr/>
        </p:nvSpPr>
        <p:spPr>
          <a:xfrm>
            <a:off x="939579" y="5288955"/>
            <a:ext cx="10379765" cy="656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즉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논리순서가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Flow map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을 먼저 지정하고 미분해서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velocity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를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유도하는 관점을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kumimoji="1"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Lagrangian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view”</a:t>
            </a:r>
            <a:r>
              <a:rPr kumimoji="1" lang="ko-KR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라고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교재에서</a:t>
            </a:r>
            <a:b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말하고 있고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Rectified Flow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나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Flow matching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 정확히 이런 관점에서 서술된다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ADAD6E-05E7-1B80-F643-A37333BF4931}"/>
              </a:ext>
            </a:extLst>
          </p:cNvPr>
          <p:cNvSpPr txBox="1"/>
          <p:nvPr/>
        </p:nvSpPr>
        <p:spPr>
          <a:xfrm>
            <a:off x="1820849" y="5945032"/>
            <a:ext cx="3584636" cy="360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본 발표에서는 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CTM</a:t>
            </a:r>
            <a:r>
              <a:rPr kumimoji="1" lang="ko-KR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이 이에 해당한다</a:t>
            </a:r>
            <a:r>
              <a:rPr kumimoji="1"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63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4" grpId="0"/>
      <p:bldP spid="15" grpId="0"/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AB2F1AC8-96F2-4525-6774-65F0B5B6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Conclusion</a:t>
            </a:r>
            <a:endParaRPr kumimoji="1"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82A40F-ACA5-0B17-5731-A366C203C042}"/>
              </a:ext>
            </a:extLst>
          </p:cNvPr>
          <p:cNvSpPr txBox="1"/>
          <p:nvPr/>
        </p:nvSpPr>
        <p:spPr>
          <a:xfrm>
            <a:off x="1007165" y="1570125"/>
            <a:ext cx="10177669" cy="371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Ch. 9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까지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sampling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마다 반복하던 계산 비용을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Ch.10 ~ 11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은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나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scratch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라는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one or few step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의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kumimoji="1" lang="ko-KR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으로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옮겼다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kumimoji="1"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kumimoji="1"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같은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oracle map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을 배우는 방식도 갈린다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Integral form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을 직접 맞추는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CTM,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differential form</a:t>
            </a:r>
            <a:r>
              <a:rPr kumimoji="1" lang="ko-KR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으로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맞추는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MF.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kumimoji="1"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kumimoji="1"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그 대가로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optimal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이어도 남는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residual error, collapse 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위험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teacher 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의존성 같은 새 문제들이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과정에서 발생하게 되므로 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Solver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방법보다 좋다 나쁘다고 나눌 수 없고 결국은 사용자가 비교해보며 선택 </a:t>
            </a:r>
            <a:r>
              <a:rPr kumimoji="1" lang="ko-KR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해야할</a:t>
            </a:r>
            <a:r>
              <a:rPr kumimoji="1"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문제이다</a:t>
            </a:r>
            <a:r>
              <a:rPr kumimoji="1"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77456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CB0124A3-11AB-75A7-6217-E45B8B03D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684" y="887370"/>
            <a:ext cx="11096707" cy="5521381"/>
          </a:xfrm>
        </p:spPr>
        <p:txBody>
          <a:bodyPr>
            <a:normAutofit/>
          </a:bodyPr>
          <a:lstStyle/>
          <a:p>
            <a:r>
              <a:rPr kumimoji="1"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“Consistency trajectory models: Learning probability flow ode trajectory of diffusion”, Kim et al, ICLR poster, 2024</a:t>
            </a:r>
          </a:p>
          <a:p>
            <a:endParaRPr kumimoji="1" lang="en-US" altLang="ko-K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”Progressive distillation for fast sampling of diffusion models”, Salimans &amp; Ho, ICLR, 2022</a:t>
            </a:r>
          </a:p>
          <a:p>
            <a:endParaRPr kumimoji="1" lang="en-US" altLang="ko-K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“BK-SDM: A light weight, fast, and cheap version of stable diffusion”, Kim et al, ECCV, 2024</a:t>
            </a:r>
          </a:p>
          <a:p>
            <a:endParaRPr kumimoji="1" lang="en-US" altLang="ko-K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kumimoji="1" lang="en-US" altLang="ko-K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SnapFusion</a:t>
            </a:r>
            <a:r>
              <a:rPr kumimoji="1"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text-to-image diffusion model on mobile devices within two seconds”, Li et al, </a:t>
            </a:r>
            <a:r>
              <a:rPr kumimoji="1" lang="en-US" altLang="ko-K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NeurlPS</a:t>
            </a:r>
            <a:r>
              <a:rPr kumimoji="1"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</a:t>
            </a:r>
          </a:p>
          <a:p>
            <a:endParaRPr kumimoji="1" lang="en-US" altLang="ko-K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“TRACT: Denoising diffusion models with transitive closure time-distillation”, Berthelot et al, </a:t>
            </a:r>
            <a:r>
              <a:rPr kumimoji="1" lang="en-US" altLang="ko-K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Arxiv</a:t>
            </a:r>
            <a:r>
              <a:rPr kumimoji="1"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</a:t>
            </a:r>
            <a:endParaRPr kumimoji="1" lang="ko-KR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4DFA1D3-B63D-DF5A-6B7F-C7787F059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References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36189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75DDAA1B-DF84-BF31-A20E-222E6B9D3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Appendix 1. Decomposition of tangent vector</a:t>
            </a:r>
            <a:endParaRPr kumimoji="1"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6BF6F5-990C-B760-4353-328EE441EF09}"/>
                  </a:ext>
                </a:extLst>
              </p:cNvPr>
              <p:cNvSpPr txBox="1"/>
              <p:nvPr/>
            </p:nvSpPr>
            <p:spPr>
              <a:xfrm>
                <a:off x="135171" y="941712"/>
                <a:ext cx="8491993" cy="17500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𝑑𝑠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A</m:t>
                          </m:r>
                        </m:lim>
                      </m:limLow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  <m:d>
                        <m:d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f>
                            <m:fPr>
                              <m:ctrlP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𝐅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sub>
                              </m:sSub>
                            </m:num>
                            <m:den>
                              <m:r>
                                <a:rPr lang="ko-KR" altLang="en-US" b="0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r>
                            <a:rPr lang="ko-KR" altLang="en-US" b="0" i="0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  <m:t>​</m:t>
                          </m:r>
                          <m:d>
                            <m:dPr>
                              <m:ctrlPr>
                                <a:rPr lang="ko-KR" altLang="en-US" b="1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o-KR" altLang="en-US" b="1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noise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6BF6F5-990C-B760-4353-328EE441E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71" y="941712"/>
                <a:ext cx="8491993" cy="17500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D3ECE1-5A69-4499-2AE6-C75FD88D5C5C}"/>
                  </a:ext>
                </a:extLst>
              </p:cNvPr>
              <p:cNvSpPr txBox="1"/>
              <p:nvPr/>
            </p:nvSpPr>
            <p:spPr>
              <a:xfrm>
                <a:off x="4126728" y="2904850"/>
                <a:ext cx="8277308" cy="10483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ko-KR" altLang="en-US" i="1">
                              <a:solidFill>
                                <a:srgbClr val="03397F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ko-KR" altLang="en-US" i="1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unc>
                                <m:funcPr>
                                  <m:ctrlPr>
                                    <a:rPr lang="ko-KR" altLang="en-US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ko-KR" altLang="en-US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</m:func>
                              <m:f>
                                <m:fPr>
                                  <m:ctrlPr>
                                    <a:rPr lang="ko-KR" altLang="en-US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o-KR" altLang="en-US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𝐅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p>
                                          <m:r>
                                            <a:rPr lang="ko-KR" altLang="en-US" b="0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sup>
                                      </m:sSup>
                                    </m:sub>
                                  </m:sSub>
                                </m:num>
                                <m:den>
                                  <m:r>
                                    <a:rPr lang="ko-KR" altLang="en-US" b="0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𝑑𝑠</m:t>
                                  </m:r>
                                </m:den>
                              </m:f>
                              <m:r>
                                <a:rPr lang="ko-KR" altLang="en-US" b="0" i="0">
                                  <a:solidFill>
                                    <a:srgbClr val="03397F"/>
                                  </a:solidFill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  <m:d>
                                <m:dPr>
                                  <m:ctrlPr>
                                    <a:rPr lang="ko-KR" altLang="en-US" b="1" i="1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ko-KR" altLang="en-US" b="1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ko-KR" altLang="en-US" b="1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1" i="0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solidFill>
                                                <a:srgbClr val="03397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ko-KR" altLang="en-US" b="0" i="0">
                                      <a:solidFill>
                                        <a:srgbClr val="03397F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b="0" i="0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noise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b="0" i="1">
                                          <a:solidFill>
                                            <a:srgbClr val="03397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</m:d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B</m:t>
                          </m:r>
                        </m:lim>
                      </m:limLow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f>
                        <m:f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ko-KR" altLang="en-US" b="0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D3ECE1-5A69-4499-2AE6-C75FD88D5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728" y="2904850"/>
                <a:ext cx="8277308" cy="10483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B077210-C587-2C37-66AF-1ECE81287C24}"/>
                  </a:ext>
                </a:extLst>
              </p:cNvPr>
              <p:cNvSpPr txBox="1"/>
              <p:nvPr/>
            </p:nvSpPr>
            <p:spPr>
              <a:xfrm>
                <a:off x="2372471" y="4512502"/>
                <a:ext cx="7513982" cy="91864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ko-KR" altLang="en-US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ko-KR" altLang="en-US" i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func>
                      <m:r>
                        <a:rPr lang="ko-KR" altLang="en-US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ko-KR" alt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1" i="0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sSup>
                            <m:sSup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unc>
                                <m:funcPr>
                                  <m:ctrl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 </m:t>
                              </m:r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noise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f>
                                <m:f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func>
                                    <m:funcPr>
                                      <m:ctrlP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emb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ko-KR" alt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ko-KR" altLang="en-US" b="0" i="0">
                                                  <a:latin typeface="Cambria Math" panose="02040503050406030204" pitchFamily="18" charset="0"/>
                                                </a:rPr>
                                                <m:t>noise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func>
                                </m:num>
                                <m:den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noise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ko-KR" altLang="en-US" b="0" i="0">
                              <a:latin typeface="Cambria Math" panose="02040503050406030204" pitchFamily="18" charset="0"/>
                            </a:rPr>
                            <m:t>C</m:t>
                          </m:r>
                        </m:lim>
                      </m:limLow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</m:num>
                        <m:den>
                          <m:r>
                            <a:rPr lang="ko-KR" altLang="en-US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func>
                            <m:funcPr>
                              <m:ctrl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emb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ko-KR" altLang="en-US" b="0" i="0">
                                          <a:latin typeface="Cambria Math" panose="02040503050406030204" pitchFamily="18" charset="0"/>
                                        </a:rPr>
                                        <m:t>noise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B077210-C587-2C37-66AF-1ECE81287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471" y="4512502"/>
                <a:ext cx="7513982" cy="918649"/>
              </a:xfrm>
              <a:prstGeom prst="rect">
                <a:avLst/>
              </a:prstGeom>
              <a:blipFill>
                <a:blip r:embed="rId4"/>
                <a:stretch>
                  <a:fillRect b="-133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45144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848E2E7-76E1-2D58-A875-C6D74B6B8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Appendix 2. Equivalence between training loss of CTM and MF.</a:t>
            </a:r>
            <a:endParaRPr kumimoji="1" lang="ko-KR" altLang="en-US" dirty="0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904CB93C-C6ED-2D33-F76E-B91A3B72D6DF}"/>
              </a:ext>
            </a:extLst>
          </p:cNvPr>
          <p:cNvGrpSpPr/>
          <p:nvPr/>
        </p:nvGrpSpPr>
        <p:grpSpPr>
          <a:xfrm>
            <a:off x="958132" y="1197662"/>
            <a:ext cx="10125986" cy="3331977"/>
            <a:chOff x="178904" y="871659"/>
            <a:chExt cx="10125986" cy="33319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D62C6A0-9416-D4A8-3CEA-7A9B1285FEF4}"/>
                    </a:ext>
                  </a:extLst>
                </p:cNvPr>
                <p:cNvSpPr txBox="1"/>
                <p:nvPr/>
              </p:nvSpPr>
              <p:spPr>
                <a:xfrm>
                  <a:off x="178904" y="871659"/>
                  <a:ext cx="10125986" cy="11271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eqArr>
                          <m:eqArr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ko-KR" alt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ko-KR" alt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ko-KR" altLang="en-US" b="1" i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ko-KR" altLang="en-US" b="1" i="0">
                                        <a:latin typeface="Cambria Math" panose="02040503050406030204" pitchFamily="18" charset="0"/>
                                      </a:rPr>
                                      <m:t>𝐆</m:t>
                                    </m:r>
                                  </m:e>
                                  <m:sub>
                                    <m:r>
                                      <a:rPr lang="ko-KR" altLang="en-US" b="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ko-KR" alt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b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  <m: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ko-KR" altLang="en-US" b="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ko-KR" altLang="en-US" b="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ko-KR" altLang="en-US" b="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ko-KR" altLang="en-US" b="1" i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ko-KR" altLang="en-US" b="1" i="0">
                                        <a:latin typeface="Cambria Math" panose="02040503050406030204" pitchFamily="18" charset="0"/>
                                      </a:rPr>
                                      <m:t>𝚿</m:t>
                                    </m:r>
                                  </m:e>
                                  <m:sub>
                                    <m:r>
                                      <a:rPr lang="ko-KR" altLang="en-US" b="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lang="ko-KR" altLang="en-US" b="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ko-KR" alt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b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  <m:r>
                              <m:rPr>
                                <m:aln/>
                              </m:rPr>
                              <a:rPr lang="ko-KR" altLang="en-US" b="0" i="0"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ko-KR" altLang="en-US" b="0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ko-KR" alt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ko-KR" alt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  <m:t>𝐆</m:t>
                                        </m:r>
                                      </m:e>
                                      <m:sub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ko-KR" alt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  <m:t>𝐱</m:t>
                                            </m:r>
                                          </m:e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  <m:t>𝚿</m:t>
                                        </m:r>
                                      </m:e>
                                      <m:sub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→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ko-KR" alt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  <m:t>𝐱</m:t>
                                            </m:r>
                                          </m:e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ko-KR" altLang="en-US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  <m:e>
                            <m:r>
                              <m:rPr>
                                <m:aln/>
                              </m:rPr>
                              <a:rPr lang="ko-KR" altLang="en-US" b="0" i="0"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ko-KR" altLang="en-US" b="0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ko-KR" altLang="en-US" b="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ko-KR" altLang="en-US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num>
                                          <m:den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den>
                                        </m:f>
                                        <m:sSub>
                                          <m:sSubPr>
                                            <m:ctrlP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  <m:t>𝐱</m:t>
                                            </m:r>
                                          </m:e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num>
                                          <m:den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den>
                                        </m:f>
                                        <m:sSub>
                                          <m:sSubPr>
                                            <m:ctrlP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  <m:t>𝐠</m:t>
                                            </m:r>
                                          </m:e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ko-KR" altLang="en-US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𝑠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</m:d>
                                      </m:e>
                                    </m:d>
                                    <m: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d>
                                      <m:dPr>
                                        <m:ctrlP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num>
                                          <m:den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den>
                                        </m:f>
                                        <m:sSub>
                                          <m:sSubPr>
                                            <m:ctrlP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  <m:t>𝐱</m:t>
                                            </m:r>
                                          </m:e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num>
                                          <m:den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den>
                                        </m:f>
                                        <m:d>
                                          <m:dPr>
                                            <m:begChr m:val="["/>
                                            <m:endChr m:val="]"/>
                                            <m:ctrlPr>
                                              <a:rPr lang="ko-KR" altLang="en-US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𝑠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f>
                                              <m:fPr>
                                                <m:ctrlP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𝑠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𝑠</m:t>
                                                </m:r>
                                                <m:r>
                                                  <a:rPr lang="ko-KR" altLang="en-US" b="0" i="0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den>
                                            </m:f>
                                            <m:nary>
                                              <m:naryPr>
                                                <m:limLoc m:val="subSup"/>
                                                <m:ctrlP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naryPr>
                                              <m:sub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𝑠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sup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ko-KR" altLang="en-US" b="1" i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ko-KR" altLang="en-US" b="1" i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𝐯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ko-KR" altLang="en-US" b="0" i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∗</m:t>
                                                    </m:r>
                                                  </m:sup>
                                                </m:sSup>
                                              </m:e>
                                            </m:nary>
                                            <m:d>
                                              <m:dPr>
                                                <m:ctrlPr>
                                                  <a:rPr lang="ko-KR" altLang="en-US" b="1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ko-KR" altLang="en-US" b="1" i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ko-KR" altLang="en-US" b="1" i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𝐱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ko-KR" altLang="en-US" b="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𝑢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ko-KR" altLang="en-US" b="0" i="0">
                                                    <a:latin typeface="Cambria Math" panose="02040503050406030204" pitchFamily="18" charset="0"/>
                                                  </a:rPr>
                                                  <m:t>,</m:t>
                                                </m:r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𝑢</m:t>
                                                </m:r>
                                              </m:e>
                                            </m:d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 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𝑑𝑢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ko-KR" altLang="en-US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eqArr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D62C6A0-9416-D4A8-3CEA-7A9B1285FE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904" y="871659"/>
                  <a:ext cx="10125986" cy="1127103"/>
                </a:xfrm>
                <a:prstGeom prst="rect">
                  <a:avLst/>
                </a:prstGeom>
                <a:blipFill>
                  <a:blip r:embed="rId2"/>
                  <a:stretch>
                    <a:fillRect t="-61798" b="-146067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FEA81E4-124B-FC72-A114-20D976269363}"/>
                    </a:ext>
                  </a:extLst>
                </p:cNvPr>
                <p:cNvSpPr txBox="1"/>
                <p:nvPr/>
              </p:nvSpPr>
              <p:spPr>
                <a:xfrm>
                  <a:off x="2643808" y="1998762"/>
                  <a:ext cx="6098650" cy="149675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eqArr>
                          <m:eqArr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aln/>
                              </m:rPr>
                              <a:rPr lang="ko-KR" altLang="en-US" i="0"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ko-KR" altLang="en-US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ko-KR" alt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ko-KR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ko-KR" alt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ko-KR" alt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ko-KR" altLang="en-US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ko-KR" alt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num>
                                      <m:den>
                                        <m:r>
                                          <a:rPr lang="ko-KR" alt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ko-KR" altLang="en-US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ko-KR" alt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ko-KR" alt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  <m:t>𝐠</m:t>
                                        </m:r>
                                      </m:e>
                                      <m:sub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ko-KR" alt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  <m:t>𝐱</m:t>
                                            </m:r>
                                          </m:e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d>
                                      <m:dPr>
                                        <m:ctrlPr>
                                          <a:rPr lang="ko-KR" alt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  <m:t>𝐱</m:t>
                                            </m:r>
                                          </m:e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num>
                                          <m:den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den>
                                        </m:f>
                                        <m:nary>
                                          <m:naryPr>
                                            <m:limLoc m:val="subSup"/>
                                            <m:ctrlP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  <m:sup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p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  <m:t>𝐯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ko-KR" altLang="en-US" b="0" i="0">
                                                    <a:latin typeface="Cambria Math" panose="02040503050406030204" pitchFamily="18" charset="0"/>
                                                  </a:rPr>
                                                  <m:t>∗</m:t>
                                                </m:r>
                                              </m:sup>
                                            </m:sSup>
                                          </m:e>
                                        </m:nary>
                                        <m:d>
                                          <m:dPr>
                                            <m:ctrlPr>
                                              <a:rPr lang="ko-KR" altLang="en-US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𝑢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e>
                                        </m:d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 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𝑑𝑢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ko-KR" altLang="en-US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  <m:e>
                            <m:r>
                              <m:rPr>
                                <m:aln/>
                              </m:rPr>
                              <a:rPr lang="ko-KR" altLang="en-US" b="0" i="0"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ko-KR" altLang="en-US" b="0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ko-KR" altLang="en-US" b="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ko-KR" altLang="en-US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num>
                                      <m:den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ko-KR" altLang="en-US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ko-KR" alt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ko-KR" alt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ko-KR" alt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  <m:t>𝐱</m:t>
                                            </m:r>
                                          </m:e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sSub>
                                          <m:sSubPr>
                                            <m:ctrlP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  <m:t>𝐡</m:t>
                                            </m:r>
                                          </m:e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ko-KR" altLang="en-US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𝑠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</m:d>
                                      </m:e>
                                    </m:d>
                                    <m: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d>
                                      <m:dPr>
                                        <m:ctrlPr>
                                          <a:rPr lang="ko-KR" alt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  <m:t>𝐱</m:t>
                                            </m:r>
                                          </m:e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num>
                                          <m:den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den>
                                        </m:f>
                                        <m:nary>
                                          <m:naryPr>
                                            <m:limLoc m:val="subSup"/>
                                            <m:ctrlP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  <m:sup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p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  <m:t>𝐯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ko-KR" altLang="en-US" b="0" i="0">
                                                    <a:latin typeface="Cambria Math" panose="02040503050406030204" pitchFamily="18" charset="0"/>
                                                  </a:rPr>
                                                  <m:t>∗</m:t>
                                                </m:r>
                                              </m:sup>
                                            </m:sSup>
                                          </m:e>
                                        </m:nary>
                                        <m:d>
                                          <m:dPr>
                                            <m:ctrlPr>
                                              <a:rPr lang="ko-KR" altLang="en-US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𝑢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e>
                                        </m:d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 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𝑑𝑢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ko-KR" altLang="en-US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eqArr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FEA81E4-124B-FC72-A114-20D9762693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43808" y="1998762"/>
                  <a:ext cx="6098650" cy="1496756"/>
                </a:xfrm>
                <a:prstGeom prst="rect">
                  <a:avLst/>
                </a:prstGeom>
                <a:blipFill>
                  <a:blip r:embed="rId3"/>
                  <a:stretch>
                    <a:fillRect l="-416" t="-68908" r="-6653" b="-109244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33FE6B9-917A-B4BC-0394-DE107128C9BB}"/>
                    </a:ext>
                  </a:extLst>
                </p:cNvPr>
                <p:cNvSpPr txBox="1"/>
                <p:nvPr/>
              </p:nvSpPr>
              <p:spPr>
                <a:xfrm>
                  <a:off x="2168719" y="3429000"/>
                  <a:ext cx="6098650" cy="7746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eqArr>
                          <m:eqArr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ko-KR" altLang="en-US" i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ko-KR" alt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ko-KR" alt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ko-KR" alt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ko-KR" altLang="en-US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ko-KR" alt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ko-KR" altLang="en-US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ko-KR" alt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ko-KR" alt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ko-KR" altLang="en-US" b="1" i="0">
                                            <a:latin typeface="Cambria Math" panose="02040503050406030204" pitchFamily="18" charset="0"/>
                                          </a:rPr>
                                          <m:t>𝐡</m:t>
                                        </m:r>
                                      </m:e>
                                      <m:sub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ko-KR" alt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ko-KR" altLang="en-US" b="1" i="0">
                                                <a:latin typeface="Cambria Math" panose="02040503050406030204" pitchFamily="18" charset="0"/>
                                              </a:rPr>
                                              <m:t>𝐱</m:t>
                                            </m:r>
                                          </m:e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ko-KR" altLang="en-US" b="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d>
                                      <m:dPr>
                                        <m:ctrlP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den>
                                        </m:f>
                                        <m:nary>
                                          <m:naryPr>
                                            <m:limLoc m:val="subSup"/>
                                            <m:ctrlP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naryPr>
                                          <m:sub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  <m:sup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p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  <m:t>𝐯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ko-KR" altLang="en-US" b="0" i="0">
                                                    <a:latin typeface="Cambria Math" panose="02040503050406030204" pitchFamily="18" charset="0"/>
                                                  </a:rPr>
                                                  <m:t>∗</m:t>
                                                </m:r>
                                              </m:sup>
                                            </m:sSup>
                                          </m:e>
                                        </m:nary>
                                        <m:d>
                                          <m:dPr>
                                            <m:ctrlPr>
                                              <a:rPr lang="ko-KR" altLang="en-US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ko-KR" altLang="en-US" b="1" i="0"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ko-KR" altLang="en-US" b="0" i="1">
                                                    <a:latin typeface="Cambria Math" panose="02040503050406030204" pitchFamily="18" charset="0"/>
                                                  </a:rPr>
                                                  <m:t>𝑢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ko-KR" altLang="en-US" b="0" i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ko-KR" altLang="en-US" b="0" i="1"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e>
                                        </m:d>
                                        <m:r>
                                          <a:rPr lang="ko-KR" altLang="en-US" b="0" i="0">
                                            <a:latin typeface="Cambria Math" panose="02040503050406030204" pitchFamily="18" charset="0"/>
                                          </a:rPr>
                                          <m:t> </m:t>
                                        </m:r>
                                        <m:r>
                                          <a:rPr lang="ko-KR" altLang="en-US" b="0" i="1">
                                            <a:latin typeface="Cambria Math" panose="02040503050406030204" pitchFamily="18" charset="0"/>
                                          </a:rPr>
                                          <m:t>𝑑𝑢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ko-KR" altLang="en-US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eqArr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33FE6B9-917A-B4BC-0394-DE107128C9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8719" y="3429000"/>
                  <a:ext cx="6098650" cy="774636"/>
                </a:xfrm>
                <a:prstGeom prst="rect">
                  <a:avLst/>
                </a:prstGeom>
                <a:blipFill>
                  <a:blip r:embed="rId4"/>
                  <a:stretch>
                    <a:fillRect t="-132258" b="-209677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33577-EED2-692D-C230-CD9259ED01EF}"/>
                  </a:ext>
                </a:extLst>
              </p:cNvPr>
              <p:cNvSpPr txBox="1"/>
              <p:nvPr/>
            </p:nvSpPr>
            <p:spPr>
              <a:xfrm>
                <a:off x="3080137" y="4948624"/>
                <a:ext cx="6098650" cy="88979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ko-KR" altLang="en-US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ko-KR" alt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𝐠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𝐠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𝐡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ko-KR" alt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b="1" i="0">
                                      <a:latin typeface="Cambria Math" panose="02040503050406030204" pitchFamily="18" charset="0"/>
                                    </a:rPr>
                                    <m:t>𝐡</m:t>
                                  </m:r>
                                </m:e>
                                <m:sup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ko-KR" alt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b="1" i="0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b>
                                      <m:r>
                                        <a:rPr lang="ko-KR" altLang="en-US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ko-KR" altLang="en-US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33577-EED2-692D-C230-CD9259ED0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137" y="4948624"/>
                <a:ext cx="6098650" cy="8897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78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120000"/>
          </a:lnSpc>
          <a:defRPr kumimoji="1" sz="1600" dirty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0B8313E-B840-9E42-B171-D38F88E6D82E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ff7cbf40-68bc-42d7-8306-17e0bc91255c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3201</TotalTime>
  <Words>6332</Words>
  <Application>Microsoft Macintosh PowerPoint</Application>
  <PresentationFormat>와이드스크린</PresentationFormat>
  <Paragraphs>622</Paragraphs>
  <Slides>56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56</vt:i4>
      </vt:variant>
    </vt:vector>
  </HeadingPairs>
  <TitlesOfParts>
    <vt:vector size="63" baseType="lpstr">
      <vt:lpstr>Cambria Math</vt:lpstr>
      <vt:lpstr>Wingdings</vt:lpstr>
      <vt:lpstr>Courier New</vt:lpstr>
      <vt:lpstr>Times New Roman</vt:lpstr>
      <vt:lpstr>맑은 고딕</vt:lpstr>
      <vt:lpstr>Arial</vt:lpstr>
      <vt:lpstr>Office 테마</vt:lpstr>
      <vt:lpstr>PowerPoint 프레젠테이션</vt:lpstr>
      <vt:lpstr>9장의 Solver 내용을 다시 생각해보자.</vt:lpstr>
      <vt:lpstr>그래서 ODE를 solve하지 않고 solution map 자체를 다른 함수로 직접 근사하자.</vt:lpstr>
      <vt:lpstr>noise로부터 data 분포를 근사하는 one-step generator를 학습하자.</vt:lpstr>
      <vt:lpstr>이런 정의에 근거해 다음과 같은 VSD loss를 만들 수 있다.</vt:lpstr>
      <vt:lpstr>2가지 phase를 반복하면서 VSD loss를 최소화하는 θ를 찾아 student를 학습시킨다.</vt:lpstr>
      <vt:lpstr>t=0에서의 직접적인 분포 비교가 어렵기 때문에 t&gt;0을 확인함으로써 t=0에서의 같음을 보장한다.</vt:lpstr>
      <vt:lpstr>Q. VSD의 bi-level 최적화에서 두 phase간의 속도 조절의 균형?</vt:lpstr>
      <vt:lpstr>Flow Map Level Distillation은 trajectory 자체를 근사하려고 한다.</vt:lpstr>
      <vt:lpstr>Progressive Distillation (PD) 방법이 KD의 문제점을 해결해줄 수 있다. </vt:lpstr>
      <vt:lpstr>teacher의 solver를 DDIM으로 두고 이 semigroup property가 만족하도록 하는 타겟을 역산하자.</vt:lpstr>
      <vt:lpstr>Semigroup property를 만족하도록 PD를 강제한다.</vt:lpstr>
      <vt:lpstr>Student network를 이용해 스텝 수의 반을 줄일 수 있다.</vt:lpstr>
      <vt:lpstr>다음 step에서는 student가 teacher역할을 하며 few-step만으로 generate할 수 있다.</vt:lpstr>
      <vt:lpstr>Q. Student의 구조가 teacher의 구조와 같은지, 모델 사이즈는 어떤지 그리고 스탠다드 사용법은 어떤지?</vt:lpstr>
      <vt:lpstr>Q. PD에서 student가 정확하지 않아서 생기는 approximation error가 어떻게 누적되는지 분석한 연구?</vt:lpstr>
      <vt:lpstr>그러면 teacher같은 pre-trained model없이 solution map을 학습하는 few-step generator를 만들고 싶다.</vt:lpstr>
      <vt:lpstr>Consistency 개념은 ODE의 semigroup property 성질로부터 자연스럽게 나온다.</vt:lpstr>
      <vt:lpstr>우선 특정 노이즈 레벨에서 데이터분포로의 flow map을 학습하는 Consistency model에 대해 알자.</vt:lpstr>
      <vt:lpstr>Consistency에 기반한 Stop-gradient와 θ의 업데이트 알고리즘</vt:lpstr>
      <vt:lpstr>Pre-trained diffusion model이 있는 경우 flow map을 계산할 수 있고 이를 CD라고 부른다.</vt:lpstr>
      <vt:lpstr>Pre-trained diffusion model이 없는 경우는 어떻게 해야할까?</vt:lpstr>
      <vt:lpstr>1-pt score를 이용해 teacher 없이 flow map을 구성할 수 있고 이를 Consistency Training이라고 부른다.</vt:lpstr>
      <vt:lpstr>Theorem 11.2.1: CM-CT Equivalence up to Error O(Δs^2 )</vt:lpstr>
      <vt:lpstr>Teacher를 쓰지 않아도 근사적으로 동일한 loss를 보장받을 수 있다.</vt:lpstr>
      <vt:lpstr>student network가 Local consistency 조건을 갖게끔 network 구조를 강제한다.</vt:lpstr>
      <vt:lpstr>CM’s One-Step or Multi-step sampling</vt:lpstr>
      <vt:lpstr>Continuous time에서의 Consistency model loss를 유도하자</vt:lpstr>
      <vt:lpstr>Q. teacher 기반의 objective가 아닌 PINN 방식의 loss를 선택할 경우 발생하는 문제?</vt:lpstr>
      <vt:lpstr>Proposition 11.3.1: Continuous time Consistency training </vt:lpstr>
      <vt:lpstr>Proposition 11.3.1: Continuous time Consistency training </vt:lpstr>
      <vt:lpstr>Proposition 11.3.1: Continuous time Consistency training </vt:lpstr>
      <vt:lpstr>v^∗ (x_s,s)를 어떻게 근사하는 지에 따라서 continuous CT와 continuous CD 방법이 구분된다.</vt:lpstr>
      <vt:lpstr>Q. Δs가 작아질 때 근사오차는 줄지만 학습 신호가 약해질 것 같은데, 둘 사이의 균형을 조절하는 방법?</vt:lpstr>
      <vt:lpstr>Diagram showing relationships between discrete/continuous-time CD and CT</vt:lpstr>
      <vt:lpstr>Continuous-time CM loss가 tangent vector로 인해 계산이 불안정하다.</vt:lpstr>
      <vt:lpstr>이런 문제를 방지하기 위해 다음의 3가지 해결책을 제시하고 있다.</vt:lpstr>
      <vt:lpstr>Motivation of General Flow Map: Consistency Trajectory Model</vt:lpstr>
      <vt:lpstr>g^∗를 학습하는 건 flow 뿐만 아니라 velocity까지 한 번에 알 수 있다.</vt:lpstr>
      <vt:lpstr>Teacher velocity가 있어도 oracle flow map을 만들기 위해서는 ODE solve가 필요하다.</vt:lpstr>
      <vt:lpstr>Scratch버전도 teacher와 유사하게 구성되고 CTM loss를 유도한다.</vt:lpstr>
      <vt:lpstr>Underperform 문제를 극복하기 위해서, teacher와 무관한 loss를 추가해서 최적화한다.</vt:lpstr>
      <vt:lpstr>Blur problem을 극복하기 위해서 추가적으로 GAN loss까지 고려한다.</vt:lpstr>
      <vt:lpstr>CTM에서의 sampling에 대해 알아보자</vt:lpstr>
      <vt:lpstr>따라서, CTM sampling에서는 γ를 이용해 어디까지 들릴지를 지정한다.</vt:lpstr>
      <vt:lpstr>적절한 결정론적 &amp; 확률론적 요소를 섞은 CTM 샘플링</vt:lpstr>
      <vt:lpstr>CM’s multistep sampling에서의 M≥4에서의 empirical problem</vt:lpstr>
      <vt:lpstr>General flow map을 학습하는 또 다른 방법으로는 Mean Flow (MF)가 있다.</vt:lpstr>
      <vt:lpstr>v^∗ 근사에 따라 비슷하게 MF loss를 유도할 수 있다.</vt:lpstr>
      <vt:lpstr>Q. MF loss에서 v^∗ (x_s,s)를 distillation이나 scratch로 쓰지 않고 h_(θ^- ) (x_s,s,s)로 쓰면 안되는가?</vt:lpstr>
      <vt:lpstr>Sampling에서도 비슷하게 h^∗≈h_θ를 넣어 샘플링한다.</vt:lpstr>
      <vt:lpstr>Q. Lagrangian view에서의 예시</vt:lpstr>
      <vt:lpstr>Conclusion</vt:lpstr>
      <vt:lpstr>References</vt:lpstr>
      <vt:lpstr>Appendix 1. Decomposition of tangent vector</vt:lpstr>
      <vt:lpstr>Appendix 2. Equivalence between training loss of CTM and MF.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Kyeong Tae Ko</dc:creator>
  <cp:lastModifiedBy>고경태</cp:lastModifiedBy>
  <cp:revision>43</cp:revision>
  <dcterms:created xsi:type="dcterms:W3CDTF">2026-08-25T13:13:32Z</dcterms:created>
  <dcterms:modified xsi:type="dcterms:W3CDTF">2026-08-31T02:03:16Z</dcterms:modified>
</cp:coreProperties>
</file>