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009" r:id="rId2"/>
    <p:sldId id="962" r:id="rId3"/>
    <p:sldId id="450" r:id="rId4"/>
    <p:sldId id="386" r:id="rId5"/>
    <p:sldId id="387" r:id="rId6"/>
    <p:sldId id="457" r:id="rId7"/>
    <p:sldId id="458" r:id="rId8"/>
    <p:sldId id="460" r:id="rId9"/>
    <p:sldId id="467" r:id="rId10"/>
    <p:sldId id="469" r:id="rId11"/>
    <p:sldId id="470" r:id="rId12"/>
    <p:sldId id="471" r:id="rId13"/>
    <p:sldId id="472" r:id="rId14"/>
    <p:sldId id="10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66"/>
    <p:restoredTop sz="96928"/>
  </p:normalViewPr>
  <p:slideViewPr>
    <p:cSldViewPr snapToGrid="0" snapToObjects="1">
      <p:cViewPr>
        <p:scale>
          <a:sx n="94" d="100"/>
          <a:sy n="94" d="100"/>
        </p:scale>
        <p:origin x="840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9DA3E-DB98-A949-8A75-2AC3D409B651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DDBED-AB0D-8846-B3E6-F4D1CE182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8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0F2F-0511-2642-A51E-FFB1F86D98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45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30F2F-0511-2642-A51E-FFB1F86D98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67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A754-626A-6E49-9286-55A32E4D0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115EF-B00E-1943-9AC6-AB4201223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E43D2-1030-CF4E-BDBE-51374409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5E93C-34E5-0342-BCCB-D74FD69D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DB1D5-AC63-A24C-9C50-9FCF1E99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6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7E7C-2886-804F-A8F3-A138D171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90F6DB-4D42-3B43-87D1-E351B626B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5A547-B29A-B948-BC98-2C4BE982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76170-9804-C048-8C5F-0982483B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CE600-68D0-754E-B762-20A21ED7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2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981ACA-0550-B448-AB44-06821EB3C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834C3-196F-774B-88C8-05C07FA62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4D8CF-4A5C-B543-B1E7-A12FB682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5EEF9-BB42-C94D-9C89-8A207EAE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890D9-CB37-8E42-A3EF-AAF65F487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AB4E-0969-C44C-B73D-9DAF3912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B3CAA-8B65-0B4B-A2C6-6191C2A4E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B272E-A046-004E-94BC-5D8EA79B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15BD6-4D1D-114D-8517-C4D94318A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0A84F-6EE7-F849-BD5E-6101E775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E51DEB-6E56-2040-B6DA-C7052ECEBADD}"/>
              </a:ext>
            </a:extLst>
          </p:cNvPr>
          <p:cNvCxnSpPr/>
          <p:nvPr userDrawn="1"/>
        </p:nvCxnSpPr>
        <p:spPr>
          <a:xfrm>
            <a:off x="0" y="1690688"/>
            <a:ext cx="1219200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09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FF33-D848-DA4E-A9E7-3BA0F13E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C453A-1871-F84D-B2DC-D0FAB3160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058C6-61CF-4347-B964-98AB3A97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1457B-0223-574F-AD56-30A49D1B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E79F-CDD1-A148-97CE-5A96AC12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D95-960D-C74D-A9AD-AD62A923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2E401-EB42-7840-AFA0-2EAEC02FD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69D95-E7B1-3840-B708-F91C8956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453BF-3633-1A4A-B42E-2F1D87D38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017EE-98D2-3842-B491-E506C78B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B8048-E311-E546-A187-5C953955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2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704E-D0F6-0A44-8AAD-134937FA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397D6-4FC3-BB4B-A217-7F003FF66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E98B4-8624-424E-9D65-805BFC129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0BC07-307E-6C4E-8D0C-866455853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19DAD-A29B-A54C-BAFA-031B79BB8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B4DDF-D0EC-BC40-A411-F2943C24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1FD0E4-5BD2-D04B-91CF-FCBEEA86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DCC8B-609B-754D-B683-0CCEC47B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7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C3FF-E02B-BA45-9F5D-9B27DBED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B30AE-1D71-1E45-9AA7-4ECAB742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A604A-C7BF-614D-A97A-1F834237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B7BD6-6C3D-5346-B529-34F79054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4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0B10D-72D0-C74B-B0C3-3AB3878EE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0D88B-EFA3-694A-9C2C-22F15C43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502F9-8461-D74F-9A89-79B26DD6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2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6629-3E4D-BD4B-9408-15D5342C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B5B07-2942-1842-AA32-2962508DE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37FF8-AC45-3646-94F8-6B2FF9963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E02FC-0C01-7D45-A2A3-85135582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BC9E-B1C0-864F-9770-F9CCAA73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0CE82-489C-8841-94E5-A09E21C1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C773-FB0D-9E47-BFB4-56CEEF9A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4C003-5719-0C43-BED3-D0175C4FA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BE53D-AB9A-594F-879B-0A1371D47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7850A-D13B-4D48-9E24-A601CBEE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D6EF9-3ED9-AD4F-A5C6-4C7C24C8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FCF1B-055A-C948-800B-2EA26625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6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45961C-922A-A041-9ED3-1AE2B04EE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DF343-E1CA-C949-A2E4-2039344CB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DD93D-A32A-5944-B1E1-56221E0A3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8445B-E2A8-244E-852E-04DA0126346C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44AD1-D315-B04C-A3A0-ADF1612E2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97309-FB84-3546-B8EF-FFCA8F63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798F9-4D58-9446-B2B2-A4CDFCAF7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atlas.ctglab.nl/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atlas.ctglab.nl/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FF16-BBE6-9B4A-A127-7B29CA6E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5305"/>
            <a:ext cx="10515600" cy="1325563"/>
          </a:xfrm>
        </p:spPr>
        <p:txBody>
          <a:bodyPr/>
          <a:lstStyle/>
          <a:p>
            <a:r>
              <a:rPr lang="en-US" dirty="0"/>
              <a:t>Part III – Pathway analysis using MAGMA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E3BBC-185C-B04E-9BC4-FF782159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01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How do we go from genetic discoveries from GWAS/WGS/WES to mechanistic disease insight?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Danielle Posthuma 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D7EF6A-3F63-6E4D-B926-D17EAAF6D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9"/>
    </mc:Choice>
    <mc:Fallback>
      <p:transition spd="slow" advTm="1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Gene-set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nl-NL"/>
                  <a:t>Self-contained analysis:</a:t>
                </a:r>
              </a:p>
              <a:p>
                <a:r>
                  <a:rPr lang="nl-NL"/>
                  <a:t>Is the mean genetic association of genes in the gene set greater than 0?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nl-NL"/>
              </a:p>
              <a:p>
                <a:endParaRPr lang="nl-NL"/>
              </a:p>
              <a:p>
                <a:pPr marL="0" indent="0">
                  <a:buNone/>
                </a:pPr>
                <a:r>
                  <a:rPr lang="nl-NL"/>
                  <a:t>Competitive analysis:</a:t>
                </a:r>
              </a:p>
              <a:p>
                <a:r>
                  <a:rPr lang="nl-NL"/>
                  <a:t>Is the mean genetic association of genes in the gene set greater than that of genes outside the gene set?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nl-NL"/>
              </a:p>
              <a:p>
                <a:pPr marL="0" indent="0">
                  <a:buNone/>
                </a:pPr>
                <a:r>
                  <a:rPr lang="nl-NL"/>
                  <a:t>	</a:t>
                </a:r>
              </a:p>
              <a:p>
                <a:pPr marL="433388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  <a:blipFill>
                <a:blip r:embed="rId4"/>
                <a:stretch>
                  <a:fillRect l="-2168" t="-3093" r="-2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991544" y="1789784"/>
          <a:ext cx="2592288" cy="24640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Gene ID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Association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In gene set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1.32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-0.76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3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1.12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5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-0.02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-1.04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0.86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-1.27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9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10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0.11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1" name="Groep 10"/>
          <p:cNvGrpSpPr/>
          <p:nvPr/>
        </p:nvGrpSpPr>
        <p:grpSpPr>
          <a:xfrm>
            <a:off x="4727848" y="2060848"/>
            <a:ext cx="648072" cy="2088232"/>
            <a:chOff x="2699791" y="2077816"/>
            <a:chExt cx="648072" cy="2088232"/>
          </a:xfrm>
        </p:grpSpPr>
        <p:sp>
          <p:nvSpPr>
            <p:cNvPr id="12" name="Rechteraccolade 11"/>
            <p:cNvSpPr/>
            <p:nvPr/>
          </p:nvSpPr>
          <p:spPr>
            <a:xfrm>
              <a:off x="2699791" y="2077816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hteraccolade 12"/>
            <p:cNvSpPr/>
            <p:nvPr/>
          </p:nvSpPr>
          <p:spPr>
            <a:xfrm>
              <a:off x="2699791" y="3183777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kstvak 13"/>
                <p:cNvSpPr txBox="1"/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kstvak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kstvak 14"/>
                <p:cNvSpPr txBox="1"/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kstvak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7FD903-A6C1-2C49-B472-A54D09DCC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4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2"/>
    </mc:Choice>
    <mc:Fallback>
      <p:transition spd="slow" advTm="3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nl-NL"/>
                  <a:t>Self-contained analysis:</a:t>
                </a:r>
              </a:p>
              <a:p>
                <a:r>
                  <a:rPr lang="nl-NL"/>
                  <a:t>Is the mean </a:t>
                </a:r>
                <a:r>
                  <a:rPr lang="nl-NL">
                    <a:solidFill>
                      <a:srgbClr val="FF0000"/>
                    </a:solidFill>
                  </a:rPr>
                  <a:t>improvement</a:t>
                </a:r>
                <a:r>
                  <a:rPr lang="nl-NL"/>
                  <a:t> of </a:t>
                </a:r>
                <a:r>
                  <a:rPr lang="nl-NL">
                    <a:solidFill>
                      <a:srgbClr val="FF0000"/>
                    </a:solidFill>
                  </a:rPr>
                  <a:t>patients</a:t>
                </a:r>
                <a:r>
                  <a:rPr lang="nl-NL"/>
                  <a:t> in the </a:t>
                </a:r>
                <a:r>
                  <a:rPr lang="nl-NL">
                    <a:solidFill>
                      <a:srgbClr val="FF0000"/>
                    </a:solidFill>
                  </a:rPr>
                  <a:t>treatment group</a:t>
                </a:r>
                <a:r>
                  <a:rPr lang="nl-NL"/>
                  <a:t> greater than 0?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nl-NL"/>
              </a:p>
              <a:p>
                <a:endParaRPr lang="nl-NL"/>
              </a:p>
              <a:p>
                <a:pPr marL="0" indent="0">
                  <a:buNone/>
                </a:pPr>
                <a:r>
                  <a:rPr lang="nl-NL"/>
                  <a:t>Competitive analysis:</a:t>
                </a:r>
              </a:p>
              <a:p>
                <a:r>
                  <a:rPr lang="nl-NL"/>
                  <a:t>Is the mean </a:t>
                </a:r>
                <a:r>
                  <a:rPr lang="nl-NL">
                    <a:solidFill>
                      <a:srgbClr val="FF0000"/>
                    </a:solidFill>
                  </a:rPr>
                  <a:t>improvement</a:t>
                </a:r>
                <a:r>
                  <a:rPr lang="nl-NL"/>
                  <a:t> of </a:t>
                </a:r>
                <a:r>
                  <a:rPr lang="nl-NL">
                    <a:solidFill>
                      <a:srgbClr val="FF0000"/>
                    </a:solidFill>
                  </a:rPr>
                  <a:t>patients</a:t>
                </a:r>
                <a:r>
                  <a:rPr lang="nl-NL"/>
                  <a:t> in the </a:t>
                </a:r>
                <a:r>
                  <a:rPr lang="nl-NL">
                    <a:solidFill>
                      <a:srgbClr val="FF0000"/>
                    </a:solidFill>
                  </a:rPr>
                  <a:t>treatment group</a:t>
                </a:r>
                <a:r>
                  <a:rPr lang="nl-NL"/>
                  <a:t> greater than that of </a:t>
                </a:r>
                <a:r>
                  <a:rPr lang="nl-NL">
                    <a:solidFill>
                      <a:srgbClr val="FF0000"/>
                    </a:solidFill>
                  </a:rPr>
                  <a:t>patients in the control group</a:t>
                </a:r>
                <a:r>
                  <a:rPr lang="nl-NL"/>
                  <a:t>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nl-NL"/>
              </a:p>
              <a:p>
                <a:pPr marL="0" indent="0">
                  <a:buNone/>
                </a:pPr>
                <a:r>
                  <a:rPr lang="nl-NL"/>
                  <a:t>	</a:t>
                </a:r>
              </a:p>
              <a:p>
                <a:pPr marL="433388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  <a:blipFill>
                <a:blip r:embed="rId4"/>
                <a:stretch>
                  <a:fillRect l="-2168" t="-3093" r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991544" y="1789784"/>
          <a:ext cx="2592288" cy="24640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04">
                <a:tc>
                  <a:txBody>
                    <a:bodyPr/>
                    <a:lstStyle/>
                    <a:p>
                      <a:r>
                        <a:rPr lang="nl-NL" sz="800" b="1"/>
                        <a:t>Patient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Improvement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Treatment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1.32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-0.76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3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1.12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5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-0.02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-1.04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0.86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-1.27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9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10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0.11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1" name="Groep 10"/>
          <p:cNvGrpSpPr/>
          <p:nvPr/>
        </p:nvGrpSpPr>
        <p:grpSpPr>
          <a:xfrm>
            <a:off x="4727848" y="2060848"/>
            <a:ext cx="648072" cy="2088232"/>
            <a:chOff x="2699791" y="2077816"/>
            <a:chExt cx="648072" cy="2088232"/>
          </a:xfrm>
        </p:grpSpPr>
        <p:sp>
          <p:nvSpPr>
            <p:cNvPr id="12" name="Rechteraccolade 11"/>
            <p:cNvSpPr/>
            <p:nvPr/>
          </p:nvSpPr>
          <p:spPr>
            <a:xfrm>
              <a:off x="2699791" y="2077816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hteraccolade 12"/>
            <p:cNvSpPr/>
            <p:nvPr/>
          </p:nvSpPr>
          <p:spPr>
            <a:xfrm>
              <a:off x="2699791" y="3183777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kstvak 13"/>
                <p:cNvSpPr txBox="1"/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kstvak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kstvak 14"/>
                <p:cNvSpPr txBox="1"/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kstvak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2E0526-AA51-9D46-A6DA-D6FDB3577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8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81"/>
    </mc:Choice>
    <mc:Fallback>
      <p:transition spd="slow" advTm="5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Gene-set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/>
                  <a:t>Self-contained analysis:</a:t>
                </a:r>
              </a:p>
              <a:p>
                <a:r>
                  <a:rPr lang="nl-NL"/>
                  <a:t>Is the mean genetic association of genes in the gene set greater than 0?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nl-NL"/>
              </a:p>
              <a:p>
                <a:endParaRPr lang="nl-NL"/>
              </a:p>
              <a:p>
                <a:pPr marL="0" indent="0">
                  <a:buNone/>
                </a:pPr>
                <a:r>
                  <a:rPr lang="nl-NL"/>
                  <a:t>You need a baseline or reference group to say anything about the treatment, or the gene set</a:t>
                </a:r>
              </a:p>
              <a:p>
                <a:pPr marL="0" indent="0">
                  <a:buNone/>
                </a:pPr>
                <a:r>
                  <a:rPr lang="nl-NL"/>
                  <a:t>	</a:t>
                </a:r>
              </a:p>
              <a:p>
                <a:pPr marL="433388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  <a:blipFill>
                <a:blip r:embed="rId4"/>
                <a:stretch>
                  <a:fillRect l="-2710" t="-1804" r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991544" y="1789784"/>
          <a:ext cx="2592288" cy="24640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Gene ID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Association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In gene set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1.32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-0.76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3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1.12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5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-0.02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-1.04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0.86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-1.27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9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10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0.11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1" name="Groep 10"/>
          <p:cNvGrpSpPr/>
          <p:nvPr/>
        </p:nvGrpSpPr>
        <p:grpSpPr>
          <a:xfrm>
            <a:off x="4727848" y="2060848"/>
            <a:ext cx="648072" cy="2088232"/>
            <a:chOff x="2699791" y="2077816"/>
            <a:chExt cx="648072" cy="2088232"/>
          </a:xfrm>
        </p:grpSpPr>
        <p:sp>
          <p:nvSpPr>
            <p:cNvPr id="12" name="Rechteraccolade 11"/>
            <p:cNvSpPr/>
            <p:nvPr/>
          </p:nvSpPr>
          <p:spPr>
            <a:xfrm>
              <a:off x="2699791" y="2077816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hteraccolade 12"/>
            <p:cNvSpPr/>
            <p:nvPr/>
          </p:nvSpPr>
          <p:spPr>
            <a:xfrm>
              <a:off x="2699791" y="3183777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kstvak 13"/>
                <p:cNvSpPr txBox="1"/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kstvak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kstvak 14"/>
                <p:cNvSpPr txBox="1"/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kstvak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Vermenigvuldigen 3"/>
          <p:cNvSpPr/>
          <p:nvPr/>
        </p:nvSpPr>
        <p:spPr>
          <a:xfrm>
            <a:off x="5447928" y="1916833"/>
            <a:ext cx="4608512" cy="1126287"/>
          </a:xfrm>
          <a:prstGeom prst="mathMultiply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E5589F-6B81-7440-AF63-1D17709CB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0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4"/>
    </mc:Choice>
    <mc:Fallback>
      <p:transition spd="slow" advTm="9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Gene-set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dirty="0" err="1"/>
                  <a:t>Competitive</a:t>
                </a:r>
                <a:r>
                  <a:rPr lang="nl-NL" dirty="0"/>
                  <a:t> analysis:</a:t>
                </a:r>
              </a:p>
              <a:p>
                <a:r>
                  <a:rPr lang="nl-NL" dirty="0"/>
                  <a:t>Is </a:t>
                </a:r>
                <a:r>
                  <a:rPr lang="nl-NL" dirty="0" err="1"/>
                  <a:t>the</a:t>
                </a:r>
                <a:r>
                  <a:rPr lang="nl-NL" dirty="0"/>
                  <a:t> </a:t>
                </a:r>
                <a:r>
                  <a:rPr lang="nl-NL" dirty="0" err="1"/>
                  <a:t>mean</a:t>
                </a:r>
                <a:r>
                  <a:rPr lang="nl-NL" dirty="0"/>
                  <a:t> </a:t>
                </a:r>
                <a:r>
                  <a:rPr lang="nl-NL" dirty="0" err="1"/>
                  <a:t>genetic</a:t>
                </a:r>
                <a:r>
                  <a:rPr lang="nl-NL" dirty="0"/>
                  <a:t> </a:t>
                </a:r>
                <a:r>
                  <a:rPr lang="nl-NL" dirty="0" err="1"/>
                  <a:t>association</a:t>
                </a:r>
                <a:r>
                  <a:rPr lang="nl-NL" dirty="0"/>
                  <a:t> of </a:t>
                </a:r>
                <a:r>
                  <a:rPr lang="nl-NL" dirty="0" err="1"/>
                  <a:t>genes</a:t>
                </a:r>
                <a:r>
                  <a:rPr lang="nl-NL" dirty="0"/>
                  <a:t> in </a:t>
                </a:r>
                <a:r>
                  <a:rPr lang="nl-NL" dirty="0" err="1"/>
                  <a:t>the</a:t>
                </a:r>
                <a:r>
                  <a:rPr lang="nl-NL" dirty="0"/>
                  <a:t> gene set </a:t>
                </a:r>
                <a:r>
                  <a:rPr lang="nl-NL" dirty="0" err="1"/>
                  <a:t>greater</a:t>
                </a:r>
                <a:r>
                  <a:rPr lang="nl-NL" dirty="0"/>
                  <a:t> </a:t>
                </a:r>
                <a:r>
                  <a:rPr lang="nl-NL" dirty="0" err="1"/>
                  <a:t>than</a:t>
                </a:r>
                <a:r>
                  <a:rPr lang="nl-NL" dirty="0"/>
                  <a:t> </a:t>
                </a:r>
                <a:r>
                  <a:rPr lang="nl-NL" dirty="0" err="1"/>
                  <a:t>that</a:t>
                </a:r>
                <a:r>
                  <a:rPr lang="nl-NL" dirty="0"/>
                  <a:t> of </a:t>
                </a:r>
                <a:r>
                  <a:rPr lang="nl-NL" dirty="0" err="1"/>
                  <a:t>genes</a:t>
                </a:r>
                <a:r>
                  <a:rPr lang="nl-NL" dirty="0"/>
                  <a:t> </a:t>
                </a:r>
                <a:r>
                  <a:rPr lang="nl-NL" dirty="0" err="1"/>
                  <a:t>outside</a:t>
                </a:r>
                <a:r>
                  <a:rPr lang="nl-NL" dirty="0"/>
                  <a:t> </a:t>
                </a:r>
                <a:r>
                  <a:rPr lang="nl-NL" dirty="0" err="1"/>
                  <a:t>the</a:t>
                </a:r>
                <a:r>
                  <a:rPr lang="nl-NL" dirty="0"/>
                  <a:t> gene set?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:r>
                  <a:rPr lang="nl-NL" dirty="0" err="1"/>
                  <a:t>Only</a:t>
                </a:r>
                <a:r>
                  <a:rPr lang="nl-NL" dirty="0"/>
                  <a:t> </a:t>
                </a:r>
                <a:r>
                  <a:rPr lang="nl-NL" dirty="0" err="1"/>
                  <a:t>competitive</a:t>
                </a:r>
                <a:r>
                  <a:rPr lang="nl-NL" dirty="0"/>
                  <a:t> analysis </a:t>
                </a:r>
                <a:r>
                  <a:rPr lang="nl-NL" dirty="0" err="1"/>
                  <a:t>allows</a:t>
                </a:r>
                <a:r>
                  <a:rPr lang="nl-NL" dirty="0"/>
                  <a:t> </a:t>
                </a:r>
                <a:r>
                  <a:rPr lang="nl-NL" dirty="0" err="1"/>
                  <a:t>any</a:t>
                </a:r>
                <a:r>
                  <a:rPr lang="nl-NL" dirty="0"/>
                  <a:t> </a:t>
                </a:r>
                <a:r>
                  <a:rPr lang="nl-NL" dirty="0" err="1"/>
                  <a:t>inference</a:t>
                </a:r>
                <a:r>
                  <a:rPr lang="nl-NL" dirty="0"/>
                  <a:t> </a:t>
                </a:r>
                <a:r>
                  <a:rPr lang="nl-NL" dirty="0" err="1"/>
                  <a:t>about</a:t>
                </a:r>
                <a:r>
                  <a:rPr lang="nl-NL" dirty="0"/>
                  <a:t> </a:t>
                </a:r>
                <a:r>
                  <a:rPr lang="nl-NL" dirty="0" err="1"/>
                  <a:t>the</a:t>
                </a:r>
                <a:r>
                  <a:rPr lang="nl-NL" dirty="0"/>
                  <a:t> gene set </a:t>
                </a:r>
                <a:r>
                  <a:rPr lang="nl-NL" dirty="0" err="1"/>
                  <a:t>itself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5960" y="1752600"/>
                <a:ext cx="4680520" cy="4916760"/>
              </a:xfrm>
              <a:blipFill>
                <a:blip r:embed="rId4"/>
                <a:stretch>
                  <a:fillRect l="-2710" t="-1804" r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991544" y="1789784"/>
          <a:ext cx="2592288" cy="24640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Gene ID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Association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In gene set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1.32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-0.76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3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1.12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5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-0.02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-1.04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0.86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-1.27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9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10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0.11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1" name="Groep 10"/>
          <p:cNvGrpSpPr/>
          <p:nvPr/>
        </p:nvGrpSpPr>
        <p:grpSpPr>
          <a:xfrm>
            <a:off x="4727848" y="2060848"/>
            <a:ext cx="648072" cy="2088232"/>
            <a:chOff x="2699791" y="2077816"/>
            <a:chExt cx="648072" cy="2088232"/>
          </a:xfrm>
        </p:grpSpPr>
        <p:sp>
          <p:nvSpPr>
            <p:cNvPr id="12" name="Rechteraccolade 11"/>
            <p:cNvSpPr/>
            <p:nvPr/>
          </p:nvSpPr>
          <p:spPr>
            <a:xfrm>
              <a:off x="2699791" y="2077816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hteraccolade 12"/>
            <p:cNvSpPr/>
            <p:nvPr/>
          </p:nvSpPr>
          <p:spPr>
            <a:xfrm>
              <a:off x="2699791" y="3183777"/>
              <a:ext cx="144016" cy="98227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kstvak 13"/>
                <p:cNvSpPr txBox="1"/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kstvak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3597968"/>
                  <a:ext cx="288032" cy="15388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kstvak 14"/>
                <p:cNvSpPr txBox="1"/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000" b="1" i="1" dirty="0"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nl-NL" sz="1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oMath>
                    </m:oMathPara>
                  </a14:m>
                  <a:endParaRPr lang="nl-NL" sz="1000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kstvak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1" y="2492007"/>
                  <a:ext cx="288032" cy="15388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4EC36C-4230-E943-A602-7F90E3B2B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8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88"/>
    </mc:Choice>
    <mc:Fallback>
      <p:transition spd="slow" advTm="2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CC22-C52A-8A43-A40B-847DC88B9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at the MAGMA practical!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0B987-4121-B44D-AE57-1540C4EA2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5EE8EC-36EE-0046-9D29-FC44517A1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4"/>
    </mc:Choice>
    <mc:Fallback>
      <p:transition spd="slow" advTm="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870AF8-A9B5-854B-B373-D4CC7FB5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40" y="3433011"/>
            <a:ext cx="10515600" cy="285273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Practical session: Gene-set analysis using MAGMA</a:t>
            </a:r>
            <a:br>
              <a:rPr lang="en-US" dirty="0"/>
            </a:br>
            <a:br>
              <a:rPr lang="en-US" dirty="0"/>
            </a:br>
            <a:r>
              <a:rPr lang="en-US" sz="4400" dirty="0"/>
              <a:t>https://</a:t>
            </a:r>
            <a:r>
              <a:rPr lang="en-US" sz="4400" dirty="0" err="1"/>
              <a:t>ctg.cncr.nl</a:t>
            </a:r>
            <a:r>
              <a:rPr lang="en-US" sz="4400" dirty="0"/>
              <a:t>/software/magma</a:t>
            </a:r>
          </a:p>
        </p:txBody>
      </p:sp>
      <p:pic>
        <p:nvPicPr>
          <p:cNvPr id="6" name="Picture 3" descr="C:\Users\Christiaan\Documents\Documents\MAGMA_logo_name.png">
            <a:extLst>
              <a:ext uri="{FF2B5EF4-FFF2-40B4-BE49-F238E27FC236}">
                <a16:creationId xmlns:a16="http://schemas.microsoft.com/office/drawing/2014/main" id="{030F4EDB-8800-DA48-814D-8B26E5B54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832656"/>
            <a:ext cx="2049358" cy="26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6A88492-2C8E-C345-B71F-6846EB73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5" y="955662"/>
            <a:ext cx="2100089" cy="21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B0636A10-DA54-1946-A551-8D99D0F64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169" y="2981521"/>
            <a:ext cx="3448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latin typeface="Arial Regular"/>
              </a:rPr>
              <a:t>Christiaan de Leeuw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5BB4C-FA14-F54D-89FB-03CFF523D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0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2"/>
    </mc:Choice>
    <mc:Fallback>
      <p:transition spd="slow" advTm="1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MAGMA gene-set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tool for gene and gene-set analysis</a:t>
            </a:r>
          </a:p>
          <a:p>
            <a:pPr lvl="1"/>
            <a:r>
              <a:rPr lang="en-US" dirty="0"/>
              <a:t>Command-line interface</a:t>
            </a:r>
          </a:p>
          <a:p>
            <a:endParaRPr lang="en-US" dirty="0"/>
          </a:p>
          <a:p>
            <a:r>
              <a:rPr lang="en-US" dirty="0"/>
              <a:t>Input</a:t>
            </a:r>
          </a:p>
          <a:p>
            <a:pPr lvl="1"/>
            <a:r>
              <a:rPr lang="en-US" dirty="0"/>
              <a:t>Genotype and phenotype data</a:t>
            </a:r>
          </a:p>
          <a:p>
            <a:pPr lvl="2"/>
            <a:r>
              <a:rPr lang="en-US" dirty="0"/>
              <a:t>Or: (full) published GWAS results (plus reference data)</a:t>
            </a:r>
          </a:p>
          <a:p>
            <a:pPr lvl="1"/>
            <a:r>
              <a:rPr lang="en-US" dirty="0"/>
              <a:t>Gene definitions </a:t>
            </a:r>
          </a:p>
          <a:p>
            <a:pPr lvl="1"/>
            <a:r>
              <a:rPr lang="en-US" dirty="0"/>
              <a:t>Gene sets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3F0C77-89E0-964E-AE98-B5AD8947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0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74"/>
    </mc:Choice>
    <mc:Fallback>
      <p:transition spd="slow" advTm="5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2"/>
          <p:cNvSpPr/>
          <p:nvPr/>
        </p:nvSpPr>
        <p:spPr>
          <a:xfrm>
            <a:off x="1241945" y="142424"/>
            <a:ext cx="9171295" cy="49244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9687" algn="ctr" defTabSz="642937">
              <a:buClr>
                <a:srgbClr val="EE2C8E"/>
              </a:buClr>
              <a:buFont typeface="Lucida Sans"/>
              <a:defRPr sz="1400"/>
            </a:pPr>
            <a:r>
              <a:rPr lang="en-US" sz="3200" dirty="0">
                <a:uFill>
                  <a:solidFill>
                    <a:srgbClr val="EE2C8E"/>
                  </a:solidFill>
                </a:uFill>
                <a:latin typeface="+mj-lt"/>
                <a:ea typeface="Helvetica Neue" charset="0"/>
                <a:cs typeface="Helvetica Neue" charset="0"/>
              </a:rPr>
              <a:t>Downloading summary statistics: GWAS ATLAS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3BFBCD-9B0B-2040-BBE4-ED509A6A8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00"/>
          <a:stretch/>
        </p:blipFill>
        <p:spPr>
          <a:xfrm>
            <a:off x="1524000" y="1219642"/>
            <a:ext cx="9144000" cy="5765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51476-6681-C048-A513-9521F7248E96}"/>
              </a:ext>
            </a:extLst>
          </p:cNvPr>
          <p:cNvSpPr txBox="1"/>
          <p:nvPr/>
        </p:nvSpPr>
        <p:spPr>
          <a:xfrm>
            <a:off x="5013235" y="665644"/>
            <a:ext cx="216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hlinkClick r:id="rId6"/>
              </a:rPr>
              <a:t>http://atlas.ctglab.nl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DFDBC9-DF9A-4E47-8D29-FED79871F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8DE5A9-470F-F740-ABF3-C66AED5BE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64"/>
          <a:stretch/>
        </p:blipFill>
        <p:spPr>
          <a:xfrm>
            <a:off x="1523999" y="1206327"/>
            <a:ext cx="9144000" cy="5774641"/>
          </a:xfrm>
          <a:prstGeom prst="rect">
            <a:avLst/>
          </a:prstGeom>
        </p:spPr>
      </p:pic>
      <p:sp>
        <p:nvSpPr>
          <p:cNvPr id="7" name="Shape 82">
            <a:extLst>
              <a:ext uri="{FF2B5EF4-FFF2-40B4-BE49-F238E27FC236}">
                <a16:creationId xmlns:a16="http://schemas.microsoft.com/office/drawing/2014/main" id="{EF021941-D45E-3448-B3BA-D0E10284AE9A}"/>
              </a:ext>
            </a:extLst>
          </p:cNvPr>
          <p:cNvSpPr/>
          <p:nvPr/>
        </p:nvSpPr>
        <p:spPr>
          <a:xfrm>
            <a:off x="1241945" y="142424"/>
            <a:ext cx="9171295" cy="49244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9687" algn="ctr" defTabSz="642937">
              <a:buClr>
                <a:srgbClr val="EE2C8E"/>
              </a:buClr>
              <a:buFont typeface="Lucida Sans"/>
              <a:defRPr sz="1400"/>
            </a:pPr>
            <a:r>
              <a:rPr lang="en-US" sz="3200" dirty="0">
                <a:uFill>
                  <a:solidFill>
                    <a:srgbClr val="EE2C8E"/>
                  </a:solidFill>
                </a:uFill>
                <a:latin typeface="+mj-lt"/>
                <a:ea typeface="Helvetica Neue" charset="0"/>
                <a:cs typeface="Helvetica Neue" charset="0"/>
              </a:rPr>
              <a:t>Downloading summary statistics: GWAS ATLAS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F4938-4FA5-B641-8E68-4034AFC3F8FD}"/>
              </a:ext>
            </a:extLst>
          </p:cNvPr>
          <p:cNvSpPr txBox="1"/>
          <p:nvPr/>
        </p:nvSpPr>
        <p:spPr>
          <a:xfrm>
            <a:off x="5013235" y="665644"/>
            <a:ext cx="216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hlinkClick r:id="rId6"/>
              </a:rPr>
              <a:t>http://atlas.ctglab.nl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74C3D9-74D4-C343-B6EF-104140925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1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63"/>
    </mc:Choice>
    <mc:Fallback>
      <p:transition spd="slow" advTm="4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MAGMA gene-set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steps</a:t>
            </a:r>
          </a:p>
          <a:p>
            <a:pPr lvl="1"/>
            <a:r>
              <a:rPr lang="en-US" dirty="0"/>
              <a:t>Annotation: map SNPs onto genes</a:t>
            </a:r>
          </a:p>
          <a:p>
            <a:pPr lvl="1"/>
            <a:r>
              <a:rPr lang="en-US" dirty="0"/>
              <a:t>Gene analysis: compute association of genes with phenotype</a:t>
            </a:r>
          </a:p>
          <a:p>
            <a:pPr lvl="1"/>
            <a:r>
              <a:rPr lang="en-US" dirty="0"/>
              <a:t>Gene-set analysis: test gene associations in gene sets</a:t>
            </a:r>
          </a:p>
          <a:p>
            <a:pPr lvl="1"/>
            <a:endParaRPr lang="en-US" dirty="0"/>
          </a:p>
          <a:p>
            <a:r>
              <a:rPr lang="en-US" dirty="0"/>
              <a:t>Generalized gene-set analysis</a:t>
            </a:r>
          </a:p>
          <a:p>
            <a:pPr lvl="1"/>
            <a:r>
              <a:rPr lang="en-US" dirty="0"/>
              <a:t>Continuous ‘sets’</a:t>
            </a:r>
          </a:p>
          <a:p>
            <a:pPr lvl="1"/>
            <a:r>
              <a:rPr lang="en-US" dirty="0"/>
              <a:t>Conditional and joint analysis</a:t>
            </a:r>
          </a:p>
          <a:p>
            <a:pPr lvl="1"/>
            <a:r>
              <a:rPr lang="en-US" dirty="0"/>
              <a:t>Interaction analysis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106E77-A071-8049-9D30-53422FDB0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88"/>
    </mc:Choice>
    <mc:Fallback>
      <p:transition spd="slow" advTm="8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Annotation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Map </a:t>
            </a:r>
            <a:r>
              <a:rPr lang="nl-NL" dirty="0" err="1"/>
              <a:t>SNPs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gene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physical</a:t>
            </a:r>
            <a:r>
              <a:rPr lang="nl-NL" dirty="0"/>
              <a:t> </a:t>
            </a:r>
            <a:r>
              <a:rPr lang="nl-NL" dirty="0" err="1"/>
              <a:t>location</a:t>
            </a:r>
            <a:endParaRPr lang="nl-NL" dirty="0"/>
          </a:p>
          <a:p>
            <a:pPr lvl="1"/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located</a:t>
            </a:r>
            <a:r>
              <a:rPr lang="nl-NL" dirty="0"/>
              <a:t> </a:t>
            </a:r>
            <a:r>
              <a:rPr lang="nl-NL" dirty="0" err="1"/>
              <a:t>inside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transcription</a:t>
            </a:r>
            <a:r>
              <a:rPr lang="nl-NL" dirty="0"/>
              <a:t> </a:t>
            </a:r>
            <a:r>
              <a:rPr lang="nl-NL" dirty="0" err="1"/>
              <a:t>region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gene</a:t>
            </a:r>
          </a:p>
          <a:p>
            <a:pPr lvl="1"/>
            <a:r>
              <a:rPr lang="nl-NL" dirty="0" err="1"/>
              <a:t>Optionally</a:t>
            </a:r>
            <a:r>
              <a:rPr lang="nl-NL" dirty="0"/>
              <a:t>,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located</a:t>
            </a:r>
            <a:r>
              <a:rPr lang="nl-NL" dirty="0"/>
              <a:t> in </a:t>
            </a:r>
            <a:r>
              <a:rPr lang="nl-NL" dirty="0" err="1"/>
              <a:t>window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gene</a:t>
            </a:r>
          </a:p>
          <a:p>
            <a:pPr lvl="2"/>
            <a:r>
              <a:rPr lang="nl-NL" dirty="0" err="1"/>
              <a:t>Especially</a:t>
            </a:r>
            <a:r>
              <a:rPr lang="nl-NL" dirty="0"/>
              <a:t> upstream of </a:t>
            </a:r>
            <a:r>
              <a:rPr lang="nl-NL" dirty="0" err="1"/>
              <a:t>transcription</a:t>
            </a:r>
            <a:r>
              <a:rPr lang="nl-NL" dirty="0"/>
              <a:t> start site</a:t>
            </a:r>
          </a:p>
          <a:p>
            <a:pPr lvl="1"/>
            <a:r>
              <a:rPr lang="nl-NL" dirty="0"/>
              <a:t>A SNP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mapped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multiple </a:t>
            </a:r>
            <a:r>
              <a:rPr lang="nl-NL" dirty="0" err="1"/>
              <a:t>genes</a:t>
            </a:r>
            <a:endParaRPr lang="nl-NL" dirty="0"/>
          </a:p>
          <a:p>
            <a:endParaRPr lang="nl-NL" dirty="0"/>
          </a:p>
          <a:p>
            <a:pPr lvl="2"/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CB8867-C62D-B340-B4ED-4BEADE397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00"/>
    </mc:Choice>
    <mc:Fallback>
      <p:transition spd="slow" advTm="5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Gene-</a:t>
            </a:r>
            <a:r>
              <a:rPr lang="nl-NL" dirty="0" err="1"/>
              <a:t>based</a:t>
            </a:r>
            <a:r>
              <a:rPr lang="nl-NL" dirty="0"/>
              <a:t> analysis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2631" y="1806904"/>
            <a:ext cx="10186737" cy="5285874"/>
          </a:xfrm>
        </p:spPr>
        <p:txBody>
          <a:bodyPr>
            <a:normAutofit lnSpcReduction="10000"/>
          </a:bodyPr>
          <a:lstStyle/>
          <a:p>
            <a:r>
              <a:rPr lang="nl-NL" dirty="0" err="1"/>
              <a:t>Four</a:t>
            </a:r>
            <a:r>
              <a:rPr lang="nl-NL" dirty="0"/>
              <a:t> </a:t>
            </a:r>
            <a:r>
              <a:rPr lang="nl-NL" dirty="0" err="1"/>
              <a:t>models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in MAGMA</a:t>
            </a:r>
          </a:p>
          <a:p>
            <a:pPr lvl="1"/>
            <a:r>
              <a:rPr lang="nl-NL" dirty="0" err="1"/>
              <a:t>Principal</a:t>
            </a:r>
            <a:r>
              <a:rPr lang="nl-NL" dirty="0"/>
              <a:t> component </a:t>
            </a:r>
            <a:r>
              <a:rPr lang="nl-NL" dirty="0" err="1"/>
              <a:t>linear</a:t>
            </a:r>
            <a:r>
              <a:rPr lang="nl-NL" dirty="0"/>
              <a:t> </a:t>
            </a:r>
            <a:r>
              <a:rPr lang="nl-NL" dirty="0" err="1"/>
              <a:t>regression</a:t>
            </a:r>
            <a:endParaRPr lang="nl-NL" dirty="0"/>
          </a:p>
          <a:p>
            <a:pPr lvl="2"/>
            <a:r>
              <a:rPr lang="nl-NL" dirty="0" err="1"/>
              <a:t>Performs</a:t>
            </a:r>
            <a:r>
              <a:rPr lang="nl-NL" dirty="0"/>
              <a:t> test on </a:t>
            </a:r>
            <a:r>
              <a:rPr lang="nl-NL" dirty="0" err="1"/>
              <a:t>explained</a:t>
            </a:r>
            <a:r>
              <a:rPr lang="nl-NL" dirty="0"/>
              <a:t> </a:t>
            </a:r>
            <a:r>
              <a:rPr lang="nl-NL" dirty="0" err="1"/>
              <a:t>phenotypic</a:t>
            </a:r>
            <a:r>
              <a:rPr lang="nl-NL" dirty="0"/>
              <a:t> </a:t>
            </a:r>
            <a:r>
              <a:rPr lang="nl-NL" dirty="0" err="1"/>
              <a:t>variance</a:t>
            </a:r>
            <a:r>
              <a:rPr lang="nl-NL" dirty="0"/>
              <a:t> (F-test)</a:t>
            </a:r>
          </a:p>
          <a:p>
            <a:pPr lvl="2"/>
            <a:r>
              <a:rPr lang="nl-NL" dirty="0" err="1"/>
              <a:t>Requires</a:t>
            </a:r>
            <a:r>
              <a:rPr lang="nl-NL" dirty="0"/>
              <a:t> </a:t>
            </a:r>
            <a:r>
              <a:rPr lang="nl-NL" dirty="0" err="1"/>
              <a:t>raw</a:t>
            </a:r>
            <a:r>
              <a:rPr lang="nl-NL" dirty="0"/>
              <a:t> genotype data</a:t>
            </a:r>
          </a:p>
          <a:p>
            <a:pPr lvl="2"/>
            <a:endParaRPr lang="nl-NL" dirty="0"/>
          </a:p>
          <a:p>
            <a:pPr lvl="1"/>
            <a:r>
              <a:rPr lang="nl-NL" dirty="0"/>
              <a:t>SNP-</a:t>
            </a:r>
            <a:r>
              <a:rPr lang="nl-NL" dirty="0" err="1"/>
              <a:t>wise</a:t>
            </a:r>
            <a:r>
              <a:rPr lang="nl-NL" dirty="0"/>
              <a:t> </a:t>
            </a:r>
            <a:r>
              <a:rPr lang="nl-NL" dirty="0" err="1"/>
              <a:t>models</a:t>
            </a:r>
            <a:r>
              <a:rPr lang="nl-NL" dirty="0"/>
              <a:t>: </a:t>
            </a:r>
            <a:r>
              <a:rPr lang="nl-NL" dirty="0" err="1"/>
              <a:t>compute</a:t>
            </a:r>
            <a:r>
              <a:rPr lang="nl-NL" dirty="0"/>
              <a:t> SNP </a:t>
            </a:r>
            <a:r>
              <a:rPr lang="nl-NL" dirty="0" err="1"/>
              <a:t>associations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phenotype</a:t>
            </a:r>
            <a:r>
              <a:rPr lang="nl-NL" dirty="0"/>
              <a:t> first</a:t>
            </a:r>
          </a:p>
          <a:p>
            <a:pPr lvl="2"/>
            <a:r>
              <a:rPr lang="nl-NL" dirty="0"/>
              <a:t>SNP-</a:t>
            </a:r>
            <a:r>
              <a:rPr lang="nl-NL" dirty="0" err="1"/>
              <a:t>wise</a:t>
            </a:r>
            <a:r>
              <a:rPr lang="nl-NL" dirty="0"/>
              <a:t> </a:t>
            </a:r>
            <a:r>
              <a:rPr lang="nl-NL" dirty="0" err="1"/>
              <a:t>Mean</a:t>
            </a:r>
            <a:r>
              <a:rPr lang="nl-NL" dirty="0"/>
              <a:t>: </a:t>
            </a:r>
            <a:r>
              <a:rPr lang="nl-NL" dirty="0" err="1"/>
              <a:t>performs</a:t>
            </a:r>
            <a:r>
              <a:rPr lang="nl-NL" dirty="0"/>
              <a:t> test on </a:t>
            </a:r>
            <a:r>
              <a:rPr lang="nl-NL" dirty="0" err="1"/>
              <a:t>mean</a:t>
            </a:r>
            <a:r>
              <a:rPr lang="nl-NL" dirty="0"/>
              <a:t> SNP </a:t>
            </a:r>
            <a:r>
              <a:rPr lang="nl-NL" dirty="0" err="1"/>
              <a:t>association</a:t>
            </a:r>
            <a:endParaRPr lang="nl-NL" dirty="0"/>
          </a:p>
          <a:p>
            <a:pPr lvl="2"/>
            <a:r>
              <a:rPr lang="nl-NL" dirty="0"/>
              <a:t>SNP-</a:t>
            </a:r>
            <a:r>
              <a:rPr lang="nl-NL" dirty="0" err="1"/>
              <a:t>wise</a:t>
            </a:r>
            <a:r>
              <a:rPr lang="nl-NL" dirty="0"/>
              <a:t> Top: </a:t>
            </a:r>
            <a:r>
              <a:rPr lang="nl-NL" dirty="0" err="1"/>
              <a:t>performs</a:t>
            </a:r>
            <a:r>
              <a:rPr lang="nl-NL" dirty="0"/>
              <a:t> test on </a:t>
            </a:r>
            <a:r>
              <a:rPr lang="nl-NL" dirty="0" err="1"/>
              <a:t>strongest</a:t>
            </a:r>
            <a:r>
              <a:rPr lang="nl-NL" dirty="0"/>
              <a:t> SNP </a:t>
            </a:r>
            <a:r>
              <a:rPr lang="nl-NL" dirty="0" err="1"/>
              <a:t>association</a:t>
            </a:r>
            <a:endParaRPr lang="nl-NL" dirty="0"/>
          </a:p>
          <a:p>
            <a:pPr lvl="2"/>
            <a:r>
              <a:rPr lang="nl-NL" dirty="0"/>
              <a:t>SNP-</a:t>
            </a:r>
            <a:r>
              <a:rPr lang="nl-NL" dirty="0" err="1"/>
              <a:t>wise</a:t>
            </a:r>
            <a:r>
              <a:rPr lang="nl-NL" dirty="0"/>
              <a:t> Multi: combines SNP-</a:t>
            </a:r>
            <a:r>
              <a:rPr lang="nl-NL" dirty="0" err="1"/>
              <a:t>wise</a:t>
            </a:r>
            <a:r>
              <a:rPr lang="nl-NL" dirty="0"/>
              <a:t> Top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Mean</a:t>
            </a:r>
            <a:endParaRPr lang="nl-NL" dirty="0"/>
          </a:p>
          <a:p>
            <a:pPr lvl="2"/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main</a:t>
            </a:r>
            <a:r>
              <a:rPr lang="nl-NL" dirty="0"/>
              <a:t> question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gene analysis: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sensitivity</a:t>
            </a:r>
            <a:r>
              <a:rPr lang="nl-NL" dirty="0"/>
              <a:t> do </a:t>
            </a:r>
            <a:r>
              <a:rPr lang="nl-NL" dirty="0" err="1"/>
              <a:t>you</a:t>
            </a:r>
            <a:r>
              <a:rPr lang="nl-NL" dirty="0"/>
              <a:t> want?</a:t>
            </a:r>
          </a:p>
          <a:p>
            <a:pPr lvl="1"/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regard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allele</a:t>
            </a:r>
            <a:r>
              <a:rPr lang="nl-NL" dirty="0"/>
              <a:t> </a:t>
            </a:r>
            <a:r>
              <a:rPr lang="nl-NL" dirty="0" err="1"/>
              <a:t>frequency</a:t>
            </a:r>
            <a:r>
              <a:rPr lang="nl-NL" dirty="0"/>
              <a:t>, </a:t>
            </a:r>
            <a:r>
              <a:rPr lang="nl-NL" dirty="0" err="1"/>
              <a:t>functional</a:t>
            </a:r>
            <a:r>
              <a:rPr lang="nl-NL" dirty="0"/>
              <a:t> </a:t>
            </a:r>
            <a:r>
              <a:rPr lang="nl-NL" dirty="0" err="1"/>
              <a:t>annotation</a:t>
            </a:r>
            <a:r>
              <a:rPr lang="nl-NL" dirty="0"/>
              <a:t>, etc.</a:t>
            </a:r>
          </a:p>
          <a:p>
            <a:pPr lvl="1"/>
            <a:r>
              <a:rPr lang="nl-NL" dirty="0"/>
              <a:t>In </a:t>
            </a:r>
            <a:r>
              <a:rPr lang="nl-NL" dirty="0" err="1"/>
              <a:t>general</a:t>
            </a:r>
            <a:r>
              <a:rPr lang="nl-NL" dirty="0"/>
              <a:t>, no ‘best’ or most </a:t>
            </a:r>
            <a:r>
              <a:rPr lang="nl-NL" dirty="0" err="1"/>
              <a:t>powerful</a:t>
            </a:r>
            <a:r>
              <a:rPr lang="nl-NL" dirty="0"/>
              <a:t> model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9C65C4-4273-BD47-8131-27C6E1766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30"/>
    </mc:Choice>
    <mc:Fallback>
      <p:transition spd="slow" advTm="10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Gene-set analysis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35960" y="1752600"/>
            <a:ext cx="4680520" cy="4916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/>
              <a:t>An analysis of genes:</a:t>
            </a:r>
          </a:p>
          <a:p>
            <a:r>
              <a:rPr lang="nl-NL"/>
              <a:t>Genes are data points in the analysis</a:t>
            </a:r>
          </a:p>
          <a:p>
            <a:r>
              <a:rPr lang="nl-NL"/>
              <a:t>The gene set is a grouping variable</a:t>
            </a:r>
          </a:p>
          <a:p>
            <a:r>
              <a:rPr lang="nl-NL"/>
              <a:t>Genetic association with the phenotype is the outcome variable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So: gene-set analysis is like a t-test</a:t>
            </a:r>
          </a:p>
          <a:p>
            <a:r>
              <a:rPr lang="nl-NL"/>
              <a:t>Testing the mean association of genes in the gene set</a:t>
            </a:r>
          </a:p>
          <a:p>
            <a:pPr lvl="1"/>
            <a:r>
              <a:rPr lang="nl-NL"/>
              <a:t>One-sided test</a:t>
            </a:r>
          </a:p>
          <a:p>
            <a:pPr lvl="1"/>
            <a:endParaRPr lang="nl-NL"/>
          </a:p>
          <a:p>
            <a:r>
              <a:rPr lang="nl-NL"/>
              <a:t>Two kinds of t-test…</a:t>
            </a:r>
          </a:p>
          <a:p>
            <a:pPr marL="0" indent="0">
              <a:buNone/>
            </a:pPr>
            <a:endParaRPr lang="nl-NL"/>
          </a:p>
          <a:p>
            <a:pPr marL="433388" lvl="1" indent="0">
              <a:buNone/>
            </a:pPr>
            <a:endParaRPr lang="en-US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991544" y="1789784"/>
          <a:ext cx="2592288" cy="24640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Gene ID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Association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In gene set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1.32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-0.76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3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1.12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5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-0.02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Yes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-1.04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0.86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8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-1.27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9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0.41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r>
                        <a:rPr lang="nl-NL" sz="800" b="1" dirty="0"/>
                        <a:t>10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 dirty="0"/>
                        <a:t>0.11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b="1"/>
                        <a:t>No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52B3CB-D247-9B4A-A818-7E08012B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6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79"/>
    </mc:Choice>
    <mc:Fallback>
      <p:transition spd="slow" advTm="7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755</Words>
  <Application>Microsoft Macintosh PowerPoint</Application>
  <PresentationFormat>Widescreen</PresentationFormat>
  <Paragraphs>266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Arial Regular</vt:lpstr>
      <vt:lpstr>Calibri</vt:lpstr>
      <vt:lpstr>Calibri Light</vt:lpstr>
      <vt:lpstr>Cambria Math</vt:lpstr>
      <vt:lpstr>Helvetica Neue</vt:lpstr>
      <vt:lpstr>Lucida Sans</vt:lpstr>
      <vt:lpstr>Office Theme</vt:lpstr>
      <vt:lpstr>Part III – Pathway analysis using MAGMA </vt:lpstr>
      <vt:lpstr> Practical session: Gene-set analysis using MAGMA  https://ctg.cncr.nl/software/magma</vt:lpstr>
      <vt:lpstr>MAGMA gene-set analysis</vt:lpstr>
      <vt:lpstr>PowerPoint Presentation</vt:lpstr>
      <vt:lpstr>PowerPoint Presentation</vt:lpstr>
      <vt:lpstr>MAGMA gene-set analysis</vt:lpstr>
      <vt:lpstr>Annotation</vt:lpstr>
      <vt:lpstr>Gene-based analysis</vt:lpstr>
      <vt:lpstr>Gene-set analysis</vt:lpstr>
      <vt:lpstr>Gene-set analysis</vt:lpstr>
      <vt:lpstr>Clinical study</vt:lpstr>
      <vt:lpstr>Gene-set analysis</vt:lpstr>
      <vt:lpstr>Gene-set analysis</vt:lpstr>
      <vt:lpstr>See you at the MAGMA practical!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we go from genetic discoveries from GWAS/WGS/WES to mechanistic disease insight?</dc:title>
  <dc:creator>Danielle Posthuma</dc:creator>
  <cp:lastModifiedBy>Danielle Posthuma</cp:lastModifiedBy>
  <cp:revision>23</cp:revision>
  <dcterms:created xsi:type="dcterms:W3CDTF">2021-05-16T11:54:07Z</dcterms:created>
  <dcterms:modified xsi:type="dcterms:W3CDTF">2021-05-16T17:13:51Z</dcterms:modified>
</cp:coreProperties>
</file>